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12192000"/>
  <p:embeddedFontLst>
    <p:embeddedFont>
      <p:font typeface="MiSans" panose="020B0604020202020204" charset="-122"/>
      <p:regular r:id="rId19"/>
    </p:embeddedFont>
    <p:embeddedFont>
      <p:font typeface="Noto Sans SC" panose="020B0604020202020204" charset="-128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90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6-d2r90vhe3tpg8rchuqgg.png"/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0" y="0"/>
            <a:ext cx="12213590" cy="68605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605" y="1517015"/>
            <a:ext cx="11389995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1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Turing Machine Simulator in C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75615" y="3320785"/>
            <a:ext cx="4796790" cy="28125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655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22144" y="3746970"/>
            <a:ext cx="1918970" cy="89255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Presented By:</a:t>
            </a:r>
            <a:b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endParaRPr lang="en-US" dirty="0">
              <a:solidFill>
                <a:srgbClr val="40404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054244" y="3632835"/>
            <a:ext cx="3706015" cy="202835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  <p:txBody>
          <a:bodyPr/>
          <a:lstStyle/>
          <a:p>
            <a:pPr algn="l"/>
            <a:r>
              <a:rPr lang="en-US" dirty="0"/>
              <a:t>             Presented To:</a:t>
            </a:r>
          </a:p>
          <a:p>
            <a:pPr algn="l"/>
            <a:endParaRPr lang="en-US" sz="1200" b="1" i="0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en-US" sz="1200" b="1" i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Dr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. Md. Nawab Yousuf Ali</a:t>
            </a:r>
          </a:p>
          <a:p>
            <a:pPr algn="l"/>
            <a:r>
              <a:rPr lang="en-US" sz="1200" b="0" i="0" dirty="0">
                <a:solidFill>
                  <a:srgbClr val="182E59"/>
                </a:solidFill>
                <a:effectLst/>
                <a:latin typeface="Poppins" panose="00000500000000000000" pitchFamily="2" charset="0"/>
              </a:rPr>
              <a:t>Professor</a:t>
            </a:r>
            <a:br>
              <a:rPr lang="en-US" sz="1200" b="0" i="0" dirty="0">
                <a:solidFill>
                  <a:srgbClr val="182E59"/>
                </a:solidFill>
                <a:effectLst/>
                <a:latin typeface="Poppins" panose="00000500000000000000" pitchFamily="2" charset="0"/>
              </a:rPr>
            </a:br>
            <a:r>
              <a:rPr lang="en-US" sz="1200" b="0" i="0" dirty="0">
                <a:solidFill>
                  <a:srgbClr val="182E59"/>
                </a:solidFill>
                <a:effectLst/>
                <a:latin typeface="Poppins" panose="00000500000000000000" pitchFamily="2" charset="0"/>
              </a:rPr>
              <a:t>Department of Computer Science &amp;           Engineering  </a:t>
            </a:r>
          </a:p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35833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663315" y="382460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C27F57C-DE34-4D94-8218-C74B7DD6C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189972"/>
              </p:ext>
            </p:extLst>
          </p:nvPr>
        </p:nvGraphicFramePr>
        <p:xfrm>
          <a:off x="991833" y="4224398"/>
          <a:ext cx="3748633" cy="1249680"/>
        </p:xfrm>
        <a:graphic>
          <a:graphicData uri="http://schemas.openxmlformats.org/drawingml/2006/table">
            <a:tbl>
              <a:tblPr/>
              <a:tblGrid>
                <a:gridCol w="1986088">
                  <a:extLst>
                    <a:ext uri="{9D8B030D-6E8A-4147-A177-3AD203B41FA5}">
                      <a16:colId xmlns:a16="http://schemas.microsoft.com/office/drawing/2014/main" val="179666902"/>
                    </a:ext>
                  </a:extLst>
                </a:gridCol>
                <a:gridCol w="1762545">
                  <a:extLst>
                    <a:ext uri="{9D8B030D-6E8A-4147-A177-3AD203B41FA5}">
                      <a16:colId xmlns:a16="http://schemas.microsoft.com/office/drawing/2014/main" val="1220548111"/>
                    </a:ext>
                  </a:extLst>
                </a:gridCol>
              </a:tblGrid>
              <a:tr h="2410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Gazi Md Jubayer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2022-2-60-080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817046"/>
                  </a:ext>
                </a:extLst>
              </a:tr>
              <a:tr h="2410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Aklhak Hossain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2022-3-60-057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733871"/>
                  </a:ext>
                </a:extLst>
              </a:tr>
              <a:tr h="2410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Tamim Rafi Ahmed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2021-3-60-089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439474"/>
                  </a:ext>
                </a:extLst>
              </a:tr>
              <a:tr h="2410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Md. Sadik Sabbir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2022-1-60-020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23087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4000" y="889000"/>
            <a:ext cx="5842000" cy="5080000"/>
          </a:xfrm>
          <a:custGeom>
            <a:avLst/>
            <a:gdLst/>
            <a:ahLst/>
            <a:cxnLst/>
            <a:rect l="l" t="t" r="r" b="b"/>
            <a:pathLst>
              <a:path w="5842000" h="5080000">
                <a:moveTo>
                  <a:pt x="101600" y="0"/>
                </a:moveTo>
                <a:lnTo>
                  <a:pt x="5740400" y="0"/>
                </a:lnTo>
                <a:cubicBezTo>
                  <a:pt x="5796475" y="0"/>
                  <a:pt x="5842000" y="45525"/>
                  <a:pt x="5842000" y="101600"/>
                </a:cubicBezTo>
                <a:lnTo>
                  <a:pt x="5842000" y="4978400"/>
                </a:lnTo>
                <a:cubicBezTo>
                  <a:pt x="5842000" y="5034475"/>
                  <a:pt x="5796475" y="5080000"/>
                  <a:pt x="5740400" y="5080000"/>
                </a:cubicBezTo>
                <a:lnTo>
                  <a:pt x="101600" y="5080000"/>
                </a:lnTo>
                <a:cubicBezTo>
                  <a:pt x="45525" y="5080000"/>
                  <a:pt x="0" y="5034475"/>
                  <a:pt x="0" y="497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33333"/>
          </a:solidFill>
          <a:ln/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457200" y="1104900"/>
            <a:ext cx="4182070" cy="363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=== Turing Machine: Character Counter === Enter the input string: keenness Enter the character to count: e Initializing Turing Machine... Starting Simulation State: Q_START | Head: 0 | Count: 0 State: Q_SCAN | Head: 0 | Count: 0 State: Q_SCAN | Head: 1 | Count: 0 State: Q_FOUND | Head: 1 | Count: 1 State: Q_CONTINUE | Head: 2 ... State: Q_ACCEPT | Head: 9 | Count: 3 === Result === The character 'e' appears 3 time(s) in "keenness"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02400" y="14732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I/O &amp; User Interface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502400" y="21336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`main()` function handles user interaction, providing a simple console-based interface. It manages the program flow from input to final result.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18275" y="3302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31750" y="31750"/>
                </a:moveTo>
                <a:cubicBezTo>
                  <a:pt x="14238" y="31750"/>
                  <a:pt x="0" y="45988"/>
                  <a:pt x="0" y="63500"/>
                </a:cubicBezTo>
                <a:lnTo>
                  <a:pt x="0" y="190500"/>
                </a:lnTo>
                <a:cubicBezTo>
                  <a:pt x="0" y="208012"/>
                  <a:pt x="14238" y="222250"/>
                  <a:pt x="31750" y="222250"/>
                </a:cubicBezTo>
                <a:lnTo>
                  <a:pt x="254000" y="222250"/>
                </a:lnTo>
                <a:cubicBezTo>
                  <a:pt x="271512" y="222250"/>
                  <a:pt x="285750" y="208012"/>
                  <a:pt x="285750" y="190500"/>
                </a:cubicBezTo>
                <a:lnTo>
                  <a:pt x="285750" y="63500"/>
                </a:lnTo>
                <a:cubicBezTo>
                  <a:pt x="285750" y="45988"/>
                  <a:pt x="271512" y="31750"/>
                  <a:pt x="254000" y="31750"/>
                </a:cubicBezTo>
                <a:lnTo>
                  <a:pt x="31750" y="31750"/>
                </a:lnTo>
                <a:close/>
                <a:moveTo>
                  <a:pt x="39688" y="63500"/>
                </a:moveTo>
                <a:lnTo>
                  <a:pt x="55563" y="63500"/>
                </a:lnTo>
                <a:cubicBezTo>
                  <a:pt x="59928" y="63500"/>
                  <a:pt x="63500" y="67072"/>
                  <a:pt x="63500" y="71438"/>
                </a:cubicBezTo>
                <a:lnTo>
                  <a:pt x="63500" y="87313"/>
                </a:lnTo>
                <a:cubicBezTo>
                  <a:pt x="63500" y="91678"/>
                  <a:pt x="59928" y="95250"/>
                  <a:pt x="55563" y="95250"/>
                </a:cubicBezTo>
                <a:lnTo>
                  <a:pt x="39688" y="95250"/>
                </a:lnTo>
                <a:cubicBezTo>
                  <a:pt x="35322" y="95250"/>
                  <a:pt x="31750" y="91678"/>
                  <a:pt x="31750" y="87313"/>
                </a:cubicBezTo>
                <a:lnTo>
                  <a:pt x="31750" y="71438"/>
                </a:lnTo>
                <a:cubicBezTo>
                  <a:pt x="31750" y="67072"/>
                  <a:pt x="35322" y="63500"/>
                  <a:pt x="39688" y="63500"/>
                </a:cubicBezTo>
                <a:close/>
                <a:moveTo>
                  <a:pt x="31750" y="119063"/>
                </a:moveTo>
                <a:cubicBezTo>
                  <a:pt x="31750" y="114697"/>
                  <a:pt x="35322" y="111125"/>
                  <a:pt x="39688" y="111125"/>
                </a:cubicBezTo>
                <a:lnTo>
                  <a:pt x="55563" y="111125"/>
                </a:lnTo>
                <a:cubicBezTo>
                  <a:pt x="59928" y="111125"/>
                  <a:pt x="63500" y="114697"/>
                  <a:pt x="63500" y="119063"/>
                </a:cubicBezTo>
                <a:lnTo>
                  <a:pt x="63500" y="134938"/>
                </a:lnTo>
                <a:cubicBezTo>
                  <a:pt x="63500" y="139303"/>
                  <a:pt x="59928" y="142875"/>
                  <a:pt x="55563" y="142875"/>
                </a:cubicBezTo>
                <a:lnTo>
                  <a:pt x="39688" y="142875"/>
                </a:lnTo>
                <a:cubicBezTo>
                  <a:pt x="35322" y="142875"/>
                  <a:pt x="31750" y="139303"/>
                  <a:pt x="31750" y="134938"/>
                </a:cubicBezTo>
                <a:lnTo>
                  <a:pt x="31750" y="119063"/>
                </a:lnTo>
                <a:close/>
                <a:moveTo>
                  <a:pt x="87313" y="63500"/>
                </a:moveTo>
                <a:lnTo>
                  <a:pt x="103188" y="63500"/>
                </a:lnTo>
                <a:cubicBezTo>
                  <a:pt x="107553" y="63500"/>
                  <a:pt x="111125" y="67072"/>
                  <a:pt x="111125" y="71438"/>
                </a:cubicBezTo>
                <a:lnTo>
                  <a:pt x="111125" y="87313"/>
                </a:lnTo>
                <a:cubicBezTo>
                  <a:pt x="111125" y="91678"/>
                  <a:pt x="107553" y="95250"/>
                  <a:pt x="103188" y="95250"/>
                </a:cubicBezTo>
                <a:lnTo>
                  <a:pt x="87313" y="95250"/>
                </a:lnTo>
                <a:cubicBezTo>
                  <a:pt x="82947" y="95250"/>
                  <a:pt x="79375" y="91678"/>
                  <a:pt x="79375" y="87313"/>
                </a:cubicBezTo>
                <a:lnTo>
                  <a:pt x="79375" y="71438"/>
                </a:lnTo>
                <a:cubicBezTo>
                  <a:pt x="79375" y="67072"/>
                  <a:pt x="82947" y="63500"/>
                  <a:pt x="87313" y="63500"/>
                </a:cubicBezTo>
                <a:close/>
                <a:moveTo>
                  <a:pt x="79375" y="119063"/>
                </a:moveTo>
                <a:cubicBezTo>
                  <a:pt x="79375" y="114697"/>
                  <a:pt x="82947" y="111125"/>
                  <a:pt x="87313" y="111125"/>
                </a:cubicBezTo>
                <a:lnTo>
                  <a:pt x="103188" y="111125"/>
                </a:lnTo>
                <a:cubicBezTo>
                  <a:pt x="107553" y="111125"/>
                  <a:pt x="111125" y="114697"/>
                  <a:pt x="111125" y="119063"/>
                </a:cubicBezTo>
                <a:lnTo>
                  <a:pt x="111125" y="134938"/>
                </a:lnTo>
                <a:cubicBezTo>
                  <a:pt x="111125" y="139303"/>
                  <a:pt x="107553" y="142875"/>
                  <a:pt x="103188" y="142875"/>
                </a:cubicBezTo>
                <a:lnTo>
                  <a:pt x="87313" y="142875"/>
                </a:lnTo>
                <a:cubicBezTo>
                  <a:pt x="82947" y="142875"/>
                  <a:pt x="79375" y="139303"/>
                  <a:pt x="79375" y="134938"/>
                </a:cubicBezTo>
                <a:lnTo>
                  <a:pt x="79375" y="119063"/>
                </a:lnTo>
                <a:close/>
                <a:moveTo>
                  <a:pt x="87313" y="158750"/>
                </a:moveTo>
                <a:lnTo>
                  <a:pt x="198438" y="158750"/>
                </a:lnTo>
                <a:cubicBezTo>
                  <a:pt x="202803" y="158750"/>
                  <a:pt x="206375" y="162322"/>
                  <a:pt x="206375" y="166688"/>
                </a:cubicBezTo>
                <a:lnTo>
                  <a:pt x="206375" y="182563"/>
                </a:lnTo>
                <a:cubicBezTo>
                  <a:pt x="206375" y="186928"/>
                  <a:pt x="202803" y="190500"/>
                  <a:pt x="198438" y="190500"/>
                </a:cubicBezTo>
                <a:lnTo>
                  <a:pt x="87313" y="190500"/>
                </a:lnTo>
                <a:cubicBezTo>
                  <a:pt x="82947" y="190500"/>
                  <a:pt x="79375" y="186928"/>
                  <a:pt x="79375" y="182563"/>
                </a:cubicBezTo>
                <a:lnTo>
                  <a:pt x="79375" y="166688"/>
                </a:lnTo>
                <a:cubicBezTo>
                  <a:pt x="79375" y="162322"/>
                  <a:pt x="82947" y="158750"/>
                  <a:pt x="87313" y="158750"/>
                </a:cubicBezTo>
                <a:close/>
                <a:moveTo>
                  <a:pt x="127000" y="71438"/>
                </a:moveTo>
                <a:cubicBezTo>
                  <a:pt x="127000" y="67072"/>
                  <a:pt x="130572" y="63500"/>
                  <a:pt x="134938" y="63500"/>
                </a:cubicBezTo>
                <a:lnTo>
                  <a:pt x="150813" y="63500"/>
                </a:lnTo>
                <a:cubicBezTo>
                  <a:pt x="155178" y="63500"/>
                  <a:pt x="158750" y="67072"/>
                  <a:pt x="158750" y="71438"/>
                </a:cubicBezTo>
                <a:lnTo>
                  <a:pt x="158750" y="87313"/>
                </a:lnTo>
                <a:cubicBezTo>
                  <a:pt x="158750" y="91678"/>
                  <a:pt x="155178" y="95250"/>
                  <a:pt x="150813" y="95250"/>
                </a:cubicBezTo>
                <a:lnTo>
                  <a:pt x="134938" y="95250"/>
                </a:lnTo>
                <a:cubicBezTo>
                  <a:pt x="130572" y="95250"/>
                  <a:pt x="127000" y="91678"/>
                  <a:pt x="127000" y="87313"/>
                </a:cubicBezTo>
                <a:lnTo>
                  <a:pt x="127000" y="71438"/>
                </a:lnTo>
                <a:close/>
                <a:moveTo>
                  <a:pt x="134938" y="111125"/>
                </a:moveTo>
                <a:lnTo>
                  <a:pt x="150813" y="111125"/>
                </a:lnTo>
                <a:cubicBezTo>
                  <a:pt x="155178" y="111125"/>
                  <a:pt x="158750" y="114697"/>
                  <a:pt x="158750" y="119063"/>
                </a:cubicBezTo>
                <a:lnTo>
                  <a:pt x="158750" y="134938"/>
                </a:lnTo>
                <a:cubicBezTo>
                  <a:pt x="158750" y="139303"/>
                  <a:pt x="155178" y="142875"/>
                  <a:pt x="150813" y="142875"/>
                </a:cubicBezTo>
                <a:lnTo>
                  <a:pt x="134938" y="142875"/>
                </a:lnTo>
                <a:cubicBezTo>
                  <a:pt x="130572" y="142875"/>
                  <a:pt x="127000" y="139303"/>
                  <a:pt x="127000" y="134938"/>
                </a:cubicBezTo>
                <a:lnTo>
                  <a:pt x="127000" y="119063"/>
                </a:lnTo>
                <a:cubicBezTo>
                  <a:pt x="127000" y="114697"/>
                  <a:pt x="130572" y="111125"/>
                  <a:pt x="134938" y="111125"/>
                </a:cubicBezTo>
                <a:close/>
                <a:moveTo>
                  <a:pt x="174625" y="71438"/>
                </a:moveTo>
                <a:cubicBezTo>
                  <a:pt x="174625" y="67072"/>
                  <a:pt x="178197" y="63500"/>
                  <a:pt x="182563" y="63500"/>
                </a:cubicBezTo>
                <a:lnTo>
                  <a:pt x="198438" y="63500"/>
                </a:lnTo>
                <a:cubicBezTo>
                  <a:pt x="202803" y="63500"/>
                  <a:pt x="206375" y="67072"/>
                  <a:pt x="206375" y="71438"/>
                </a:cubicBezTo>
                <a:lnTo>
                  <a:pt x="206375" y="87313"/>
                </a:lnTo>
                <a:cubicBezTo>
                  <a:pt x="206375" y="91678"/>
                  <a:pt x="202803" y="95250"/>
                  <a:pt x="198438" y="95250"/>
                </a:cubicBezTo>
                <a:lnTo>
                  <a:pt x="182563" y="95250"/>
                </a:lnTo>
                <a:cubicBezTo>
                  <a:pt x="178197" y="95250"/>
                  <a:pt x="174625" y="91678"/>
                  <a:pt x="174625" y="87313"/>
                </a:cubicBezTo>
                <a:lnTo>
                  <a:pt x="174625" y="71438"/>
                </a:lnTo>
                <a:close/>
                <a:moveTo>
                  <a:pt x="182563" y="111125"/>
                </a:moveTo>
                <a:lnTo>
                  <a:pt x="198438" y="111125"/>
                </a:lnTo>
                <a:cubicBezTo>
                  <a:pt x="202803" y="111125"/>
                  <a:pt x="206375" y="114697"/>
                  <a:pt x="206375" y="119063"/>
                </a:cubicBezTo>
                <a:lnTo>
                  <a:pt x="206375" y="134938"/>
                </a:lnTo>
                <a:cubicBezTo>
                  <a:pt x="206375" y="139303"/>
                  <a:pt x="202803" y="142875"/>
                  <a:pt x="198438" y="142875"/>
                </a:cubicBezTo>
                <a:lnTo>
                  <a:pt x="182563" y="142875"/>
                </a:lnTo>
                <a:cubicBezTo>
                  <a:pt x="178197" y="142875"/>
                  <a:pt x="174625" y="139303"/>
                  <a:pt x="174625" y="134938"/>
                </a:cubicBezTo>
                <a:lnTo>
                  <a:pt x="174625" y="119063"/>
                </a:lnTo>
                <a:cubicBezTo>
                  <a:pt x="174625" y="114697"/>
                  <a:pt x="178197" y="111125"/>
                  <a:pt x="182563" y="111125"/>
                </a:cubicBezTo>
                <a:close/>
                <a:moveTo>
                  <a:pt x="222250" y="71438"/>
                </a:moveTo>
                <a:cubicBezTo>
                  <a:pt x="222250" y="67072"/>
                  <a:pt x="225822" y="63500"/>
                  <a:pt x="230188" y="63500"/>
                </a:cubicBezTo>
                <a:lnTo>
                  <a:pt x="246063" y="63500"/>
                </a:lnTo>
                <a:cubicBezTo>
                  <a:pt x="250428" y="63500"/>
                  <a:pt x="254000" y="67072"/>
                  <a:pt x="254000" y="71438"/>
                </a:cubicBezTo>
                <a:lnTo>
                  <a:pt x="254000" y="87313"/>
                </a:lnTo>
                <a:cubicBezTo>
                  <a:pt x="254000" y="91678"/>
                  <a:pt x="250428" y="95250"/>
                  <a:pt x="246063" y="95250"/>
                </a:cubicBezTo>
                <a:lnTo>
                  <a:pt x="230188" y="95250"/>
                </a:lnTo>
                <a:cubicBezTo>
                  <a:pt x="225822" y="95250"/>
                  <a:pt x="222250" y="91678"/>
                  <a:pt x="222250" y="87313"/>
                </a:cubicBezTo>
                <a:lnTo>
                  <a:pt x="222250" y="71438"/>
                </a:lnTo>
                <a:close/>
                <a:moveTo>
                  <a:pt x="230188" y="111125"/>
                </a:moveTo>
                <a:lnTo>
                  <a:pt x="246063" y="111125"/>
                </a:lnTo>
                <a:cubicBezTo>
                  <a:pt x="250428" y="111125"/>
                  <a:pt x="254000" y="114697"/>
                  <a:pt x="254000" y="119063"/>
                </a:cubicBezTo>
                <a:lnTo>
                  <a:pt x="254000" y="134938"/>
                </a:lnTo>
                <a:cubicBezTo>
                  <a:pt x="254000" y="139303"/>
                  <a:pt x="250428" y="142875"/>
                  <a:pt x="246063" y="142875"/>
                </a:cubicBezTo>
                <a:lnTo>
                  <a:pt x="230188" y="142875"/>
                </a:lnTo>
                <a:cubicBezTo>
                  <a:pt x="225822" y="142875"/>
                  <a:pt x="222250" y="139303"/>
                  <a:pt x="222250" y="134938"/>
                </a:cubicBezTo>
                <a:lnTo>
                  <a:pt x="222250" y="119063"/>
                </a:lnTo>
                <a:cubicBezTo>
                  <a:pt x="222250" y="114697"/>
                  <a:pt x="225822" y="111125"/>
                  <a:pt x="230188" y="111125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8" name="Text 5"/>
          <p:cNvSpPr/>
          <p:nvPr/>
        </p:nvSpPr>
        <p:spPr>
          <a:xfrm>
            <a:off x="6819900" y="3251200"/>
            <a:ext cx="521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Input: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Prompts for the input string and target character using `fgets` and `scanf`.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513711" y="40640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10" name="Text 7"/>
          <p:cNvSpPr/>
          <p:nvPr/>
        </p:nvSpPr>
        <p:spPr>
          <a:xfrm>
            <a:off x="6842522" y="4013200"/>
            <a:ext cx="5194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Execution: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Initializes the machine and calls the simulation function.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34150" y="4826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174625"/>
                </a:lnTo>
                <a:cubicBezTo>
                  <a:pt x="0" y="192137"/>
                  <a:pt x="14238" y="206375"/>
                  <a:pt x="31750" y="206375"/>
                </a:cubicBezTo>
                <a:lnTo>
                  <a:pt x="103188" y="206375"/>
                </a:lnTo>
                <a:lnTo>
                  <a:pt x="95250" y="230188"/>
                </a:lnTo>
                <a:lnTo>
                  <a:pt x="59531" y="230188"/>
                </a:lnTo>
                <a:cubicBezTo>
                  <a:pt x="52933" y="230188"/>
                  <a:pt x="47625" y="235496"/>
                  <a:pt x="47625" y="242094"/>
                </a:cubicBezTo>
                <a:cubicBezTo>
                  <a:pt x="47625" y="248692"/>
                  <a:pt x="52933" y="254000"/>
                  <a:pt x="59531" y="254000"/>
                </a:cubicBezTo>
                <a:lnTo>
                  <a:pt x="194469" y="254000"/>
                </a:lnTo>
                <a:cubicBezTo>
                  <a:pt x="201067" y="254000"/>
                  <a:pt x="206375" y="248692"/>
                  <a:pt x="206375" y="242094"/>
                </a:cubicBezTo>
                <a:cubicBezTo>
                  <a:pt x="206375" y="235496"/>
                  <a:pt x="201067" y="230188"/>
                  <a:pt x="194469" y="230188"/>
                </a:cubicBezTo>
                <a:lnTo>
                  <a:pt x="158750" y="230188"/>
                </a:lnTo>
                <a:lnTo>
                  <a:pt x="150813" y="206375"/>
                </a:lnTo>
                <a:lnTo>
                  <a:pt x="222250" y="206375"/>
                </a:lnTo>
                <a:cubicBezTo>
                  <a:pt x="239762" y="206375"/>
                  <a:pt x="254000" y="192137"/>
                  <a:pt x="254000" y="174625"/>
                </a:cubicBezTo>
                <a:lnTo>
                  <a:pt x="254000" y="47625"/>
                </a:lnTo>
                <a:cubicBezTo>
                  <a:pt x="254000" y="30113"/>
                  <a:pt x="239762" y="15875"/>
                  <a:pt x="222250" y="15875"/>
                </a:cubicBezTo>
                <a:lnTo>
                  <a:pt x="31750" y="15875"/>
                </a:lnTo>
                <a:close/>
                <a:moveTo>
                  <a:pt x="47625" y="47625"/>
                </a:move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42875"/>
                </a:lnTo>
                <a:cubicBezTo>
                  <a:pt x="222250" y="151656"/>
                  <a:pt x="215156" y="158750"/>
                  <a:pt x="206375" y="158750"/>
                </a:cubicBezTo>
                <a:lnTo>
                  <a:pt x="47625" y="158750"/>
                </a:lnTo>
                <a:cubicBezTo>
                  <a:pt x="38844" y="158750"/>
                  <a:pt x="31750" y="151656"/>
                  <a:pt x="31750" y="142875"/>
                </a:cubicBezTo>
                <a:lnTo>
                  <a:pt x="31750" y="63500"/>
                </a:lnTo>
                <a:cubicBezTo>
                  <a:pt x="31750" y="54719"/>
                  <a:pt x="38844" y="47625"/>
                  <a:pt x="47625" y="47625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12" name="Text 9"/>
          <p:cNvSpPr/>
          <p:nvPr/>
        </p:nvSpPr>
        <p:spPr>
          <a:xfrm>
            <a:off x="6819900" y="4775200"/>
            <a:ext cx="521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Output: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Calls `print_tm_state` to show the machine's status and prints the final count.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422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Testing &amp; Validation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18440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57200" y="2387600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Case 1: "keenness", Target: 'e'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28448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letter 'e' appears 3 times.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2004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Result:</a:t>
            </a:r>
            <a:r>
              <a:rPr lang="en-US" sz="1400" dirty="0">
                <a:solidFill>
                  <a:srgbClr val="333333"/>
                </a:solidFill>
                <a:highlight>
                  <a:srgbClr val="B1CE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Count = 3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Tape: `k**nn*ss`. </a:t>
            </a:r>
            <a:r>
              <a:rPr lang="en-US" sz="14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48400" y="218440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451600" y="2387600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Case 2: "abbacaba", Target: 'a'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451600" y="28448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letter 'a' appears 4 times.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51600" y="32004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Result:</a:t>
            </a:r>
            <a:r>
              <a:rPr lang="en-US" sz="1400" dirty="0">
                <a:solidFill>
                  <a:srgbClr val="333333"/>
                </a:solidFill>
                <a:highlight>
                  <a:srgbClr val="B1CE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Count = 4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Tape: `*bb*c*b*`. </a:t>
            </a:r>
            <a:r>
              <a:rPr lang="en-US" sz="14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396240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457200" y="4165600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Edge Case: Empty String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57200" y="46228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Count is 0, halts immediately.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7200" y="49784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Result:</a:t>
            </a:r>
            <a:r>
              <a:rPr lang="en-US" sz="1400" dirty="0">
                <a:solidFill>
                  <a:srgbClr val="333333"/>
                </a:solidFill>
                <a:highlight>
                  <a:srgbClr val="B1CE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Count = 0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Halts in `Q_ACCEPT`. </a:t>
            </a:r>
            <a:r>
              <a:rPr lang="en-US" sz="14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48400" y="396240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51600" y="4165600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Edge Case: No Match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451600" y="46228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Count is 0, scans entire tape.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451600" y="49784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Result:</a:t>
            </a:r>
            <a:r>
              <a:rPr lang="en-US" sz="1400" dirty="0">
                <a:solidFill>
                  <a:srgbClr val="333333"/>
                </a:solidFill>
                <a:highlight>
                  <a:srgbClr val="B1CE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Count = 0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Tape unmodified. </a:t>
            </a:r>
            <a:r>
              <a:rPr lang="en-US" sz="14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346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Performance &amp; Complexity Analysis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209800"/>
            <a:ext cx="5638800" cy="2641600"/>
          </a:xfrm>
          <a:custGeom>
            <a:avLst/>
            <a:gdLst/>
            <a:ahLst/>
            <a:cxnLst/>
            <a:rect l="l" t="t" r="r" b="b"/>
            <a:pathLst>
              <a:path w="5638800" h="2641600">
                <a:moveTo>
                  <a:pt x="101596" y="0"/>
                </a:moveTo>
                <a:lnTo>
                  <a:pt x="5537204" y="0"/>
                </a:lnTo>
                <a:cubicBezTo>
                  <a:pt x="5593314" y="0"/>
                  <a:pt x="5638800" y="45486"/>
                  <a:pt x="5638800" y="101596"/>
                </a:cubicBezTo>
                <a:lnTo>
                  <a:pt x="5638800" y="2540004"/>
                </a:lnTo>
                <a:cubicBezTo>
                  <a:pt x="5638800" y="2596114"/>
                  <a:pt x="5593314" y="2641600"/>
                  <a:pt x="55372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2692400" y="24130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/>
            </a:pathLst>
          </a:custGeom>
          <a:solidFill>
            <a:srgbClr val="007BFF"/>
          </a:solidFill>
          <a:ln/>
        </p:spPr>
      </p:sp>
      <p:sp>
        <p:nvSpPr>
          <p:cNvPr id="6" name="Text 3"/>
          <p:cNvSpPr/>
          <p:nvPr/>
        </p:nvSpPr>
        <p:spPr>
          <a:xfrm>
            <a:off x="381000" y="3175000"/>
            <a:ext cx="538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Time Complexity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0050" y="36830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O(N)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4140200"/>
            <a:ext cx="532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tape head visits each of the N input symbols exactly once, resulting in linear time complexity relative to the input size.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99200" y="2209800"/>
            <a:ext cx="5638800" cy="2641600"/>
          </a:xfrm>
          <a:custGeom>
            <a:avLst/>
            <a:gdLst/>
            <a:ahLst/>
            <a:cxnLst/>
            <a:rect l="l" t="t" r="r" b="b"/>
            <a:pathLst>
              <a:path w="5638800" h="2641600">
                <a:moveTo>
                  <a:pt x="101596" y="0"/>
                </a:moveTo>
                <a:lnTo>
                  <a:pt x="5537204" y="0"/>
                </a:lnTo>
                <a:cubicBezTo>
                  <a:pt x="5593314" y="0"/>
                  <a:pt x="5638800" y="45486"/>
                  <a:pt x="5638800" y="101596"/>
                </a:cubicBezTo>
                <a:lnTo>
                  <a:pt x="5638800" y="2540004"/>
                </a:lnTo>
                <a:cubicBezTo>
                  <a:pt x="5638800" y="2596114"/>
                  <a:pt x="5593314" y="2641600"/>
                  <a:pt x="55372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8737600" y="24130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/>
            </a:pathLst>
          </a:custGeom>
          <a:solidFill>
            <a:srgbClr val="42A5F5"/>
          </a:solidFill>
          <a:ln/>
        </p:spPr>
      </p:sp>
      <p:sp>
        <p:nvSpPr>
          <p:cNvPr id="11" name="Text 8"/>
          <p:cNvSpPr/>
          <p:nvPr/>
        </p:nvSpPr>
        <p:spPr>
          <a:xfrm>
            <a:off x="6426200" y="3175000"/>
            <a:ext cx="538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Space Complexity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445250" y="36830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2A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O(N)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457950" y="4140200"/>
            <a:ext cx="532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Memory usage is dominated by the fixed-size tape array, which scales linearly with the maximum input length N.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09550" y="525780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predictable performance makes the simulator ideal for educational purposes and environments with limited resources.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4000" y="1955800"/>
            <a:ext cx="5689600" cy="2946400"/>
          </a:xfrm>
          <a:custGeom>
            <a:avLst/>
            <a:gdLst/>
            <a:ahLst/>
            <a:cxnLst/>
            <a:rect l="l" t="t" r="r" b="b"/>
            <a:pathLst>
              <a:path w="5689600" h="2946400">
                <a:moveTo>
                  <a:pt x="101592" y="0"/>
                </a:moveTo>
                <a:lnTo>
                  <a:pt x="5588008" y="0"/>
                </a:lnTo>
                <a:cubicBezTo>
                  <a:pt x="5644116" y="0"/>
                  <a:pt x="5689600" y="45484"/>
                  <a:pt x="5689600" y="101592"/>
                </a:cubicBezTo>
                <a:lnTo>
                  <a:pt x="5689600" y="2844808"/>
                </a:lnTo>
                <a:cubicBezTo>
                  <a:pt x="5689600" y="2900916"/>
                  <a:pt x="5644116" y="2946400"/>
                  <a:pt x="5588008" y="2946400"/>
                </a:cubicBezTo>
                <a:lnTo>
                  <a:pt x="101592" y="2946400"/>
                </a:lnTo>
                <a:cubicBezTo>
                  <a:pt x="45484" y="2946400"/>
                  <a:pt x="0" y="2900916"/>
                  <a:pt x="0" y="28448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Shape 1"/>
          <p:cNvSpPr/>
          <p:nvPr/>
        </p:nvSpPr>
        <p:spPr>
          <a:xfrm>
            <a:off x="558800" y="22606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007BFF"/>
          </a:solidFill>
          <a:ln/>
        </p:spPr>
      </p:sp>
      <p:sp>
        <p:nvSpPr>
          <p:cNvPr id="5" name="Text 2"/>
          <p:cNvSpPr/>
          <p:nvPr/>
        </p:nvSpPr>
        <p:spPr>
          <a:xfrm>
            <a:off x="1333500" y="2286000"/>
            <a:ext cx="1892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Robustness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8800" y="2921000"/>
            <a:ext cx="51689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Reliably handles all valid inputs.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Guaranteed to halt upon reaching a blank symbol.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Forward-only head movement prevents infinite loops.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Defined states prevent undefined transitions.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and predictable behavior for debugging.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48400" y="1955800"/>
            <a:ext cx="5689600" cy="2946400"/>
          </a:xfrm>
          <a:custGeom>
            <a:avLst/>
            <a:gdLst/>
            <a:ahLst/>
            <a:cxnLst/>
            <a:rect l="l" t="t" r="r" b="b"/>
            <a:pathLst>
              <a:path w="5689600" h="2946400">
                <a:moveTo>
                  <a:pt x="101592" y="0"/>
                </a:moveTo>
                <a:lnTo>
                  <a:pt x="5588008" y="0"/>
                </a:lnTo>
                <a:cubicBezTo>
                  <a:pt x="5644116" y="0"/>
                  <a:pt x="5689600" y="45484"/>
                  <a:pt x="5689600" y="101592"/>
                </a:cubicBezTo>
                <a:lnTo>
                  <a:pt x="5689600" y="2844808"/>
                </a:lnTo>
                <a:cubicBezTo>
                  <a:pt x="5689600" y="2900916"/>
                  <a:pt x="5644116" y="2946400"/>
                  <a:pt x="5588008" y="2946400"/>
                </a:cubicBezTo>
                <a:lnTo>
                  <a:pt x="101592" y="2946400"/>
                </a:lnTo>
                <a:cubicBezTo>
                  <a:pt x="45484" y="2946400"/>
                  <a:pt x="0" y="2900916"/>
                  <a:pt x="0" y="28448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E5E7EB">
              <a:alpha val="6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6553200" y="22606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42A5F5"/>
          </a:solidFill>
          <a:ln/>
        </p:spPr>
      </p:sp>
      <p:sp>
        <p:nvSpPr>
          <p:cNvPr id="9" name="Text 6"/>
          <p:cNvSpPr/>
          <p:nvPr/>
        </p:nvSpPr>
        <p:spPr>
          <a:xfrm>
            <a:off x="7327900" y="2286000"/>
            <a:ext cx="177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2A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Limitations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53200" y="2921000"/>
            <a:ext cx="51689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Fixed-size tape (potential overflow).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movement is restricted to one direction (right).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Implements a single, hard-coded algorithm.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dynamic memory allocation for tape expansion.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Lacks extensive input validation and error handling.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270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Conclusion: Key Takeaways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1336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77850" y="24130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007BFF"/>
          </a:solidFill>
          <a:ln/>
        </p:spPr>
      </p:sp>
      <p:sp>
        <p:nvSpPr>
          <p:cNvPr id="6" name="Text 3"/>
          <p:cNvSpPr/>
          <p:nvPr/>
        </p:nvSpPr>
        <p:spPr>
          <a:xfrm>
            <a:off x="1447800" y="2187575"/>
            <a:ext cx="783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Theory to Practice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73200" y="2692400"/>
            <a:ext cx="781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Successfully bridged the gap between abstract automata theory and a concrete C implementation.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3528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77850" y="3632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007BFF"/>
          </a:solidFill>
          <a:ln/>
        </p:spPr>
      </p:sp>
      <p:sp>
        <p:nvSpPr>
          <p:cNvPr id="10" name="Text 7"/>
          <p:cNvSpPr/>
          <p:nvPr/>
        </p:nvSpPr>
        <p:spPr>
          <a:xfrm>
            <a:off x="1473200" y="3429000"/>
            <a:ext cx="877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Concepts Demonstrated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473200" y="3911600"/>
            <a:ext cx="875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Illustrated fundamental ideas like state-based control, sequential processing, and halting in a practical context.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5720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577850" y="48514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007BFF"/>
          </a:solidFill>
          <a:ln/>
        </p:spPr>
      </p:sp>
      <p:sp>
        <p:nvSpPr>
          <p:cNvPr id="14" name="Text 11"/>
          <p:cNvSpPr/>
          <p:nvPr/>
        </p:nvSpPr>
        <p:spPr>
          <a:xfrm>
            <a:off x="1473200" y="4597400"/>
            <a:ext cx="904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Educational Value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73200" y="5130800"/>
            <a:ext cx="901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Reinforced understanding of Turing Machines and provided experience in structured, low-level programming in C.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609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168400" y="13716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project provides a solid foundation. Future work can evolve the simulator into a more powerful and flexible tool for exploring computation theory.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387600"/>
            <a:ext cx="3695700" cy="1778000"/>
          </a:xfrm>
          <a:custGeom>
            <a:avLst/>
            <a:gdLst/>
            <a:ahLst/>
            <a:cxnLst/>
            <a:rect l="l" t="t" r="r" b="b"/>
            <a:pathLst>
              <a:path w="3695700" h="1778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1676405"/>
                </a:lnTo>
                <a:cubicBezTo>
                  <a:pt x="3695700" y="1732514"/>
                  <a:pt x="3650214" y="1778000"/>
                  <a:pt x="35941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1871067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363081"/>
                </a:moveTo>
                <a:lnTo>
                  <a:pt x="363081" y="448806"/>
                </a:lnTo>
                <a:cubicBezTo>
                  <a:pt x="354866" y="457021"/>
                  <a:pt x="342632" y="459432"/>
                  <a:pt x="331916" y="454968"/>
                </a:cubicBezTo>
                <a:cubicBezTo>
                  <a:pt x="321201" y="450503"/>
                  <a:pt x="314325" y="440144"/>
                  <a:pt x="314325" y="428625"/>
                </a:cubicBezTo>
                <a:lnTo>
                  <a:pt x="314325" y="371475"/>
                </a:lnTo>
                <a:lnTo>
                  <a:pt x="28575" y="371475"/>
                </a:lnTo>
                <a:cubicBezTo>
                  <a:pt x="12769" y="371475"/>
                  <a:pt x="0" y="358706"/>
                  <a:pt x="0" y="342900"/>
                </a:cubicBezTo>
                <a:cubicBezTo>
                  <a:pt x="0" y="327094"/>
                  <a:pt x="12769" y="314325"/>
                  <a:pt x="28575" y="314325"/>
                </a:cubicBezTo>
                <a:lnTo>
                  <a:pt x="314325" y="314325"/>
                </a:lnTo>
                <a:lnTo>
                  <a:pt x="314325" y="257175"/>
                </a:lnTo>
                <a:cubicBezTo>
                  <a:pt x="314325" y="245656"/>
                  <a:pt x="321290" y="235208"/>
                  <a:pt x="332006" y="230743"/>
                </a:cubicBezTo>
                <a:cubicBezTo>
                  <a:pt x="342721" y="226278"/>
                  <a:pt x="354955" y="228779"/>
                  <a:pt x="363170" y="236905"/>
                </a:cubicBezTo>
                <a:lnTo>
                  <a:pt x="448895" y="322630"/>
                </a:lnTo>
                <a:cubicBezTo>
                  <a:pt x="460058" y="333792"/>
                  <a:pt x="460058" y="351919"/>
                  <a:pt x="448895" y="363081"/>
                </a:cubicBezTo>
                <a:close/>
                <a:moveTo>
                  <a:pt x="8394" y="134481"/>
                </a:moveTo>
                <a:cubicBezTo>
                  <a:pt x="-2768" y="123319"/>
                  <a:pt x="-2768" y="105192"/>
                  <a:pt x="8394" y="94030"/>
                </a:cubicBezTo>
                <a:lnTo>
                  <a:pt x="94119" y="8305"/>
                </a:lnTo>
                <a:cubicBezTo>
                  <a:pt x="102334" y="89"/>
                  <a:pt x="114568" y="-2322"/>
                  <a:pt x="125284" y="2143"/>
                </a:cubicBezTo>
                <a:cubicBezTo>
                  <a:pt x="135999" y="6608"/>
                  <a:pt x="142875" y="17056"/>
                  <a:pt x="142875" y="28575"/>
                </a:cubicBezTo>
                <a:lnTo>
                  <a:pt x="142875" y="85725"/>
                </a:lnTo>
                <a:lnTo>
                  <a:pt x="428625" y="85725"/>
                </a:lnTo>
                <a:cubicBezTo>
                  <a:pt x="444431" y="85725"/>
                  <a:pt x="457200" y="98494"/>
                  <a:pt x="457200" y="114300"/>
                </a:cubicBezTo>
                <a:cubicBezTo>
                  <a:pt x="457200" y="130106"/>
                  <a:pt x="444431" y="142875"/>
                  <a:pt x="428625" y="142875"/>
                </a:cubicBezTo>
                <a:lnTo>
                  <a:pt x="142875" y="142875"/>
                </a:lnTo>
                <a:lnTo>
                  <a:pt x="142875" y="200025"/>
                </a:lnTo>
                <a:cubicBezTo>
                  <a:pt x="142875" y="211544"/>
                  <a:pt x="135910" y="221992"/>
                  <a:pt x="125194" y="226457"/>
                </a:cubicBezTo>
                <a:cubicBezTo>
                  <a:pt x="114479" y="230922"/>
                  <a:pt x="102245" y="228421"/>
                  <a:pt x="94030" y="220295"/>
                </a:cubicBezTo>
                <a:lnTo>
                  <a:pt x="8305" y="134570"/>
                </a:ln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7" name="Text 4"/>
          <p:cNvSpPr/>
          <p:nvPr/>
        </p:nvSpPr>
        <p:spPr>
          <a:xfrm>
            <a:off x="406400" y="3200400"/>
            <a:ext cx="339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Bidirectional Movement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9100" y="3556000"/>
            <a:ext cx="3365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Allow the tape head to move both left and right for greater computational power.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134" y="2387600"/>
            <a:ext cx="3695700" cy="1778000"/>
          </a:xfrm>
          <a:custGeom>
            <a:avLst/>
            <a:gdLst/>
            <a:ahLst/>
            <a:cxnLst/>
            <a:rect l="l" t="t" r="r" b="b"/>
            <a:pathLst>
              <a:path w="3695700" h="1778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1676405"/>
                </a:lnTo>
                <a:cubicBezTo>
                  <a:pt x="3695700" y="1732514"/>
                  <a:pt x="3650214" y="1778000"/>
                  <a:pt x="35941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895777" y="2590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50019" y="28575"/>
                </a:moveTo>
                <a:lnTo>
                  <a:pt x="21431" y="28575"/>
                </a:lnTo>
                <a:cubicBezTo>
                  <a:pt x="9555" y="28575"/>
                  <a:pt x="0" y="38130"/>
                  <a:pt x="0" y="50006"/>
                </a:cubicBezTo>
                <a:lnTo>
                  <a:pt x="0" y="178594"/>
                </a:lnTo>
                <a:cubicBezTo>
                  <a:pt x="0" y="187256"/>
                  <a:pt x="5179" y="195114"/>
                  <a:pt x="13216" y="198418"/>
                </a:cubicBezTo>
                <a:cubicBezTo>
                  <a:pt x="21253" y="201722"/>
                  <a:pt x="30450" y="199846"/>
                  <a:pt x="36612" y="193774"/>
                </a:cubicBezTo>
                <a:lnTo>
                  <a:pt x="72330" y="158055"/>
                </a:lnTo>
                <a:lnTo>
                  <a:pt x="142875" y="228600"/>
                </a:lnTo>
                <a:lnTo>
                  <a:pt x="72330" y="299145"/>
                </a:lnTo>
                <a:lnTo>
                  <a:pt x="36612" y="263426"/>
                </a:lnTo>
                <a:cubicBezTo>
                  <a:pt x="30450" y="257264"/>
                  <a:pt x="21253" y="255478"/>
                  <a:pt x="13216" y="258782"/>
                </a:cubicBezTo>
                <a:cubicBezTo>
                  <a:pt x="5179" y="262086"/>
                  <a:pt x="0" y="269944"/>
                  <a:pt x="0" y="278606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lnTo>
                  <a:pt x="150019" y="428625"/>
                </a:lnTo>
                <a:cubicBezTo>
                  <a:pt x="158681" y="428625"/>
                  <a:pt x="166539" y="423446"/>
                  <a:pt x="169843" y="415409"/>
                </a:cubicBezTo>
                <a:cubicBezTo>
                  <a:pt x="173147" y="407372"/>
                  <a:pt x="171361" y="398175"/>
                  <a:pt x="165199" y="392013"/>
                </a:cubicBezTo>
                <a:lnTo>
                  <a:pt x="129480" y="356295"/>
                </a:lnTo>
                <a:lnTo>
                  <a:pt x="200025" y="285750"/>
                </a:lnTo>
                <a:lnTo>
                  <a:pt x="270570" y="356295"/>
                </a:lnTo>
                <a:lnTo>
                  <a:pt x="234851" y="392013"/>
                </a:lnTo>
                <a:cubicBezTo>
                  <a:pt x="228689" y="398175"/>
                  <a:pt x="226903" y="407372"/>
                  <a:pt x="230207" y="415409"/>
                </a:cubicBezTo>
                <a:cubicBezTo>
                  <a:pt x="233511" y="423446"/>
                  <a:pt x="241369" y="428625"/>
                  <a:pt x="250031" y="428625"/>
                </a:cubicBezTo>
                <a:lnTo>
                  <a:pt x="378619" y="428625"/>
                </a:lnTo>
                <a:cubicBezTo>
                  <a:pt x="390495" y="428625"/>
                  <a:pt x="400050" y="419070"/>
                  <a:pt x="400050" y="407194"/>
                </a:cubicBezTo>
                <a:lnTo>
                  <a:pt x="400050" y="278606"/>
                </a:lnTo>
                <a:cubicBezTo>
                  <a:pt x="400050" y="269944"/>
                  <a:pt x="394871" y="262086"/>
                  <a:pt x="386834" y="258782"/>
                </a:cubicBezTo>
                <a:cubicBezTo>
                  <a:pt x="378797" y="255478"/>
                  <a:pt x="369600" y="257264"/>
                  <a:pt x="363438" y="263426"/>
                </a:cubicBezTo>
                <a:lnTo>
                  <a:pt x="327720" y="299145"/>
                </a:lnTo>
                <a:lnTo>
                  <a:pt x="257175" y="228600"/>
                </a:lnTo>
                <a:lnTo>
                  <a:pt x="327720" y="158055"/>
                </a:lnTo>
                <a:lnTo>
                  <a:pt x="363438" y="193774"/>
                </a:lnTo>
                <a:cubicBezTo>
                  <a:pt x="369600" y="199936"/>
                  <a:pt x="378797" y="201722"/>
                  <a:pt x="386834" y="198418"/>
                </a:cubicBezTo>
                <a:cubicBezTo>
                  <a:pt x="394871" y="195114"/>
                  <a:pt x="400050" y="187256"/>
                  <a:pt x="400050" y="178594"/>
                </a:cubicBezTo>
                <a:lnTo>
                  <a:pt x="400050" y="50006"/>
                </a:lnTo>
                <a:cubicBezTo>
                  <a:pt x="400050" y="38130"/>
                  <a:pt x="390495" y="28575"/>
                  <a:pt x="378619" y="28575"/>
                </a:cubicBezTo>
                <a:lnTo>
                  <a:pt x="250031" y="28575"/>
                </a:lnTo>
                <a:cubicBezTo>
                  <a:pt x="241369" y="28575"/>
                  <a:pt x="233511" y="33754"/>
                  <a:pt x="230207" y="41791"/>
                </a:cubicBezTo>
                <a:cubicBezTo>
                  <a:pt x="226903" y="49828"/>
                  <a:pt x="228779" y="59025"/>
                  <a:pt x="234851" y="65187"/>
                </a:cubicBezTo>
                <a:lnTo>
                  <a:pt x="270570" y="100905"/>
                </a:lnTo>
                <a:lnTo>
                  <a:pt x="200025" y="171450"/>
                </a:lnTo>
                <a:lnTo>
                  <a:pt x="129480" y="100905"/>
                </a:lnTo>
                <a:lnTo>
                  <a:pt x="165199" y="65187"/>
                </a:lnTo>
                <a:cubicBezTo>
                  <a:pt x="171361" y="59025"/>
                  <a:pt x="173147" y="49828"/>
                  <a:pt x="169843" y="41791"/>
                </a:cubicBezTo>
                <a:cubicBezTo>
                  <a:pt x="166539" y="33754"/>
                  <a:pt x="158681" y="28575"/>
                  <a:pt x="150019" y="28575"/>
                </a:cubicBez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11" name="Text 8"/>
          <p:cNvSpPr/>
          <p:nvPr/>
        </p:nvSpPr>
        <p:spPr>
          <a:xfrm>
            <a:off x="4402534" y="3200400"/>
            <a:ext cx="339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Tape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15234" y="3556000"/>
            <a:ext cx="3365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dynamic memory allocation to simulate an infinite tape more accurately.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467" y="2387600"/>
            <a:ext cx="3695700" cy="1778000"/>
          </a:xfrm>
          <a:custGeom>
            <a:avLst/>
            <a:gdLst/>
            <a:ahLst/>
            <a:cxnLst/>
            <a:rect l="l" t="t" r="r" b="b"/>
            <a:pathLst>
              <a:path w="3695700" h="1778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1676405"/>
                </a:lnTo>
                <a:cubicBezTo>
                  <a:pt x="3695700" y="1732514"/>
                  <a:pt x="3650214" y="1778000"/>
                  <a:pt x="35941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9892109" y="2590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28600" y="142875"/>
                </a:moveTo>
                <a:lnTo>
                  <a:pt x="228600" y="228600"/>
                </a:lnTo>
                <a:lnTo>
                  <a:pt x="342900" y="228600"/>
                </a:lnTo>
                <a:lnTo>
                  <a:pt x="342900" y="142875"/>
                </a:lnTo>
                <a:lnTo>
                  <a:pt x="228600" y="142875"/>
                </a:lnTo>
                <a:close/>
                <a:moveTo>
                  <a:pt x="171450" y="142875"/>
                </a:moveTo>
                <a:lnTo>
                  <a:pt x="57150" y="142875"/>
                </a:lnTo>
                <a:lnTo>
                  <a:pt x="57150" y="228600"/>
                </a:lnTo>
                <a:lnTo>
                  <a:pt x="171450" y="228600"/>
                </a:lnTo>
                <a:lnTo>
                  <a:pt x="171450" y="142875"/>
                </a:lnTo>
                <a:close/>
                <a:moveTo>
                  <a:pt x="0" y="285750"/>
                </a:moveTo>
                <a:lnTo>
                  <a:pt x="0" y="85725"/>
                </a:lnTo>
                <a:cubicBezTo>
                  <a:pt x="0" y="54203"/>
                  <a:pt x="25628" y="28575"/>
                  <a:pt x="57150" y="28575"/>
                </a:cubicBezTo>
                <a:lnTo>
                  <a:pt x="342900" y="28575"/>
                </a:lnTo>
                <a:cubicBezTo>
                  <a:pt x="374422" y="28575"/>
                  <a:pt x="400050" y="54203"/>
                  <a:pt x="400050" y="85725"/>
                </a:cubicBezTo>
                <a:lnTo>
                  <a:pt x="400050" y="371475"/>
                </a:lnTo>
                <a:cubicBezTo>
                  <a:pt x="400050" y="402997"/>
                  <a:pt x="374422" y="428625"/>
                  <a:pt x="342900" y="428625"/>
                </a:cubicBezTo>
                <a:lnTo>
                  <a:pt x="57150" y="428625"/>
                </a:lnTo>
                <a:cubicBezTo>
                  <a:pt x="25628" y="428625"/>
                  <a:pt x="0" y="402997"/>
                  <a:pt x="0" y="371475"/>
                </a:cubicBezTo>
                <a:lnTo>
                  <a:pt x="0" y="285750"/>
                </a:lnTo>
                <a:close/>
                <a:moveTo>
                  <a:pt x="342900" y="285750"/>
                </a:moveTo>
                <a:lnTo>
                  <a:pt x="228600" y="285750"/>
                </a:lnTo>
                <a:lnTo>
                  <a:pt x="228600" y="371475"/>
                </a:lnTo>
                <a:lnTo>
                  <a:pt x="342900" y="371475"/>
                </a:lnTo>
                <a:lnTo>
                  <a:pt x="342900" y="285750"/>
                </a:lnTo>
                <a:close/>
                <a:moveTo>
                  <a:pt x="171450" y="371475"/>
                </a:moveTo>
                <a:lnTo>
                  <a:pt x="171450" y="285750"/>
                </a:lnTo>
                <a:lnTo>
                  <a:pt x="57150" y="285750"/>
                </a:lnTo>
                <a:lnTo>
                  <a:pt x="57150" y="371475"/>
                </a:lnTo>
                <a:lnTo>
                  <a:pt x="171450" y="371475"/>
                </a:ln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15" name="Text 12"/>
          <p:cNvSpPr/>
          <p:nvPr/>
        </p:nvSpPr>
        <p:spPr>
          <a:xfrm>
            <a:off x="8398867" y="3200400"/>
            <a:ext cx="339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Generic Transitions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11567" y="3556000"/>
            <a:ext cx="3365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Load transition rules from a file to simulate any Turing Machine, not just a character counter.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4470400"/>
            <a:ext cx="3695700" cy="1778000"/>
          </a:xfrm>
          <a:custGeom>
            <a:avLst/>
            <a:gdLst/>
            <a:ahLst/>
            <a:cxnLst/>
            <a:rect l="l" t="t" r="r" b="b"/>
            <a:pathLst>
              <a:path w="3695700" h="1778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1676405"/>
                </a:lnTo>
                <a:cubicBezTo>
                  <a:pt x="3695700" y="1732514"/>
                  <a:pt x="3650214" y="1778000"/>
                  <a:pt x="35941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1928217" y="4673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07156" y="228600"/>
                </a:moveTo>
                <a:cubicBezTo>
                  <a:pt x="95280" y="228600"/>
                  <a:pt x="85725" y="238155"/>
                  <a:pt x="85725" y="250031"/>
                </a:cubicBezTo>
                <a:cubicBezTo>
                  <a:pt x="85725" y="261908"/>
                  <a:pt x="95280" y="271463"/>
                  <a:pt x="107156" y="271463"/>
                </a:cubicBezTo>
                <a:lnTo>
                  <a:pt x="235744" y="271463"/>
                </a:lnTo>
                <a:cubicBezTo>
                  <a:pt x="247620" y="271463"/>
                  <a:pt x="257175" y="261908"/>
                  <a:pt x="257175" y="250031"/>
                </a:cubicBezTo>
                <a:cubicBezTo>
                  <a:pt x="257175" y="238155"/>
                  <a:pt x="247620" y="228600"/>
                  <a:pt x="235744" y="228600"/>
                </a:cubicBezTo>
                <a:lnTo>
                  <a:pt x="107156" y="228600"/>
                </a:lnTo>
                <a:close/>
                <a:moveTo>
                  <a:pt x="107156" y="314325"/>
                </a:moveTo>
                <a:cubicBezTo>
                  <a:pt x="95280" y="314325"/>
                  <a:pt x="85725" y="323880"/>
                  <a:pt x="85725" y="335756"/>
                </a:cubicBezTo>
                <a:cubicBezTo>
                  <a:pt x="85725" y="347633"/>
                  <a:pt x="95280" y="357188"/>
                  <a:pt x="107156" y="357188"/>
                </a:cubicBezTo>
                <a:lnTo>
                  <a:pt x="235744" y="357188"/>
                </a:lnTo>
                <a:cubicBezTo>
                  <a:pt x="247620" y="357188"/>
                  <a:pt x="257175" y="347633"/>
                  <a:pt x="257175" y="335756"/>
                </a:cubicBezTo>
                <a:cubicBezTo>
                  <a:pt x="257175" y="323880"/>
                  <a:pt x="247620" y="314325"/>
                  <a:pt x="235744" y="314325"/>
                </a:cubicBezTo>
                <a:lnTo>
                  <a:pt x="107156" y="314325"/>
                </a:ln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19" name="Text 16"/>
          <p:cNvSpPr/>
          <p:nvPr/>
        </p:nvSpPr>
        <p:spPr>
          <a:xfrm>
            <a:off x="406400" y="5283200"/>
            <a:ext cx="339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 I/O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19100" y="5638800"/>
            <a:ext cx="3365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 input strings and machine definitions from files for easier testing.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250134" y="4470400"/>
            <a:ext cx="3695700" cy="1778000"/>
          </a:xfrm>
          <a:custGeom>
            <a:avLst/>
            <a:gdLst/>
            <a:ahLst/>
            <a:cxnLst/>
            <a:rect l="l" t="t" r="r" b="b"/>
            <a:pathLst>
              <a:path w="3695700" h="1778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1676405"/>
                </a:lnTo>
                <a:cubicBezTo>
                  <a:pt x="3695700" y="1732514"/>
                  <a:pt x="3650214" y="1778000"/>
                  <a:pt x="35941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Shape 19"/>
          <p:cNvSpPr/>
          <p:nvPr/>
        </p:nvSpPr>
        <p:spPr>
          <a:xfrm>
            <a:off x="5838627" y="4673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71450" y="85725"/>
                </a:moveTo>
                <a:cubicBezTo>
                  <a:pt x="171450" y="38398"/>
                  <a:pt x="209848" y="0"/>
                  <a:pt x="257175" y="0"/>
                </a:cubicBezTo>
                <a:cubicBezTo>
                  <a:pt x="304502" y="0"/>
                  <a:pt x="342900" y="38398"/>
                  <a:pt x="342900" y="85725"/>
                </a:cubicBezTo>
                <a:lnTo>
                  <a:pt x="342900" y="88940"/>
                </a:lnTo>
                <a:cubicBezTo>
                  <a:pt x="342900" y="102959"/>
                  <a:pt x="331559" y="114300"/>
                  <a:pt x="317540" y="114300"/>
                </a:cubicBezTo>
                <a:lnTo>
                  <a:pt x="196900" y="114300"/>
                </a:lnTo>
                <a:cubicBezTo>
                  <a:pt x="182880" y="114300"/>
                  <a:pt x="171539" y="102959"/>
                  <a:pt x="171539" y="88940"/>
                </a:cubicBezTo>
                <a:lnTo>
                  <a:pt x="171539" y="85725"/>
                </a:lnTo>
                <a:close/>
                <a:moveTo>
                  <a:pt x="480060" y="97155"/>
                </a:moveTo>
                <a:cubicBezTo>
                  <a:pt x="489525" y="109746"/>
                  <a:pt x="486936" y="127695"/>
                  <a:pt x="474345" y="137160"/>
                </a:cubicBezTo>
                <a:lnTo>
                  <a:pt x="387013" y="202615"/>
                </a:lnTo>
                <a:cubicBezTo>
                  <a:pt x="391745" y="210562"/>
                  <a:pt x="395317" y="219313"/>
                  <a:pt x="397550" y="228600"/>
                </a:cubicBezTo>
                <a:lnTo>
                  <a:pt x="485775" y="228600"/>
                </a:lnTo>
                <a:cubicBezTo>
                  <a:pt x="501581" y="228600"/>
                  <a:pt x="514350" y="241369"/>
                  <a:pt x="514350" y="257175"/>
                </a:cubicBezTo>
                <a:cubicBezTo>
                  <a:pt x="514350" y="272981"/>
                  <a:pt x="501581" y="285750"/>
                  <a:pt x="485775" y="285750"/>
                </a:cubicBezTo>
                <a:lnTo>
                  <a:pt x="400050" y="285750"/>
                </a:lnTo>
                <a:lnTo>
                  <a:pt x="400050" y="314325"/>
                </a:lnTo>
                <a:cubicBezTo>
                  <a:pt x="400050" y="316647"/>
                  <a:pt x="399961" y="319058"/>
                  <a:pt x="399871" y="321379"/>
                </a:cubicBezTo>
                <a:lnTo>
                  <a:pt x="474345" y="377190"/>
                </a:lnTo>
                <a:cubicBezTo>
                  <a:pt x="486936" y="386655"/>
                  <a:pt x="489525" y="404604"/>
                  <a:pt x="480060" y="417195"/>
                </a:cubicBezTo>
                <a:cubicBezTo>
                  <a:pt x="470595" y="429786"/>
                  <a:pt x="452646" y="432375"/>
                  <a:pt x="440055" y="422910"/>
                </a:cubicBezTo>
                <a:lnTo>
                  <a:pt x="383709" y="380673"/>
                </a:lnTo>
                <a:cubicBezTo>
                  <a:pt x="362992" y="420142"/>
                  <a:pt x="324326" y="448717"/>
                  <a:pt x="278606" y="455593"/>
                </a:cubicBezTo>
                <a:lnTo>
                  <a:pt x="278606" y="250031"/>
                </a:lnTo>
                <a:cubicBezTo>
                  <a:pt x="278606" y="238155"/>
                  <a:pt x="269051" y="228600"/>
                  <a:pt x="257175" y="228600"/>
                </a:cubicBezTo>
                <a:cubicBezTo>
                  <a:pt x="245299" y="228600"/>
                  <a:pt x="235744" y="238155"/>
                  <a:pt x="235744" y="250031"/>
                </a:cubicBezTo>
                <a:lnTo>
                  <a:pt x="235744" y="455593"/>
                </a:lnTo>
                <a:cubicBezTo>
                  <a:pt x="190024" y="448717"/>
                  <a:pt x="151358" y="420142"/>
                  <a:pt x="130641" y="380673"/>
                </a:cubicBezTo>
                <a:lnTo>
                  <a:pt x="74295" y="422910"/>
                </a:lnTo>
                <a:cubicBezTo>
                  <a:pt x="61704" y="432375"/>
                  <a:pt x="43755" y="429786"/>
                  <a:pt x="34290" y="417195"/>
                </a:cubicBezTo>
                <a:cubicBezTo>
                  <a:pt x="24825" y="404604"/>
                  <a:pt x="27414" y="386655"/>
                  <a:pt x="40005" y="377190"/>
                </a:cubicBezTo>
                <a:lnTo>
                  <a:pt x="114479" y="321379"/>
                </a:lnTo>
                <a:cubicBezTo>
                  <a:pt x="114389" y="319058"/>
                  <a:pt x="114300" y="316736"/>
                  <a:pt x="114300" y="314325"/>
                </a:cubicBezTo>
                <a:lnTo>
                  <a:pt x="114300" y="285750"/>
                </a:lnTo>
                <a:lnTo>
                  <a:pt x="28575" y="285750"/>
                </a:lnTo>
                <a:cubicBezTo>
                  <a:pt x="12769" y="285750"/>
                  <a:pt x="0" y="272981"/>
                  <a:pt x="0" y="257175"/>
                </a:cubicBezTo>
                <a:cubicBezTo>
                  <a:pt x="0" y="241369"/>
                  <a:pt x="12769" y="228600"/>
                  <a:pt x="28575" y="228600"/>
                </a:cubicBezTo>
                <a:lnTo>
                  <a:pt x="116800" y="228600"/>
                </a:lnTo>
                <a:cubicBezTo>
                  <a:pt x="119033" y="219313"/>
                  <a:pt x="122605" y="210562"/>
                  <a:pt x="127337" y="202615"/>
                </a:cubicBezTo>
                <a:lnTo>
                  <a:pt x="40005" y="137160"/>
                </a:lnTo>
                <a:cubicBezTo>
                  <a:pt x="27414" y="127695"/>
                  <a:pt x="24825" y="109746"/>
                  <a:pt x="34290" y="97155"/>
                </a:cubicBezTo>
                <a:cubicBezTo>
                  <a:pt x="43755" y="84564"/>
                  <a:pt x="61704" y="81975"/>
                  <a:pt x="74295" y="91440"/>
                </a:cubicBezTo>
                <a:lnTo>
                  <a:pt x="171450" y="164306"/>
                </a:lnTo>
                <a:cubicBezTo>
                  <a:pt x="182434" y="159752"/>
                  <a:pt x="194489" y="157163"/>
                  <a:pt x="207169" y="157163"/>
                </a:cubicBezTo>
                <a:lnTo>
                  <a:pt x="307181" y="157163"/>
                </a:lnTo>
                <a:cubicBezTo>
                  <a:pt x="319861" y="157163"/>
                  <a:pt x="331916" y="159663"/>
                  <a:pt x="342900" y="164306"/>
                </a:cubicBezTo>
                <a:lnTo>
                  <a:pt x="440055" y="91440"/>
                </a:lnTo>
                <a:cubicBezTo>
                  <a:pt x="452646" y="81975"/>
                  <a:pt x="470595" y="84564"/>
                  <a:pt x="480060" y="97155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23" name="Text 20"/>
          <p:cNvSpPr/>
          <p:nvPr/>
        </p:nvSpPr>
        <p:spPr>
          <a:xfrm>
            <a:off x="4402534" y="5283200"/>
            <a:ext cx="339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 Mode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15234" y="5638800"/>
            <a:ext cx="3365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step-by-step execution with user-controlled stepping for detailed analysis.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246467" y="4470400"/>
            <a:ext cx="3695700" cy="1778000"/>
          </a:xfrm>
          <a:custGeom>
            <a:avLst/>
            <a:gdLst/>
            <a:ahLst/>
            <a:cxnLst/>
            <a:rect l="l" t="t" r="r" b="b"/>
            <a:pathLst>
              <a:path w="3695700" h="1778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1676405"/>
                </a:lnTo>
                <a:cubicBezTo>
                  <a:pt x="3695700" y="1732514"/>
                  <a:pt x="3650214" y="1778000"/>
                  <a:pt x="35941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Shape 23"/>
          <p:cNvSpPr/>
          <p:nvPr/>
        </p:nvSpPr>
        <p:spPr>
          <a:xfrm>
            <a:off x="9863534" y="467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27" name="Text 24"/>
          <p:cNvSpPr/>
          <p:nvPr/>
        </p:nvSpPr>
        <p:spPr>
          <a:xfrm>
            <a:off x="8398867" y="5283200"/>
            <a:ext cx="339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Validation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8411567" y="5638800"/>
            <a:ext cx="3365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 input validation and error handling for a more robust application.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hg.jpg"/>
          <p:cNvPicPr>
            <a:picLocks noChangeAspect="1"/>
          </p:cNvPicPr>
          <p:nvPr/>
        </p:nvPicPr>
        <p:blipFill>
          <a:blip r:embed="rId3"/>
          <a:srcRect l="3239" r="3239"/>
          <a:stretch/>
        </p:blipFill>
        <p:spPr>
          <a:xfrm>
            <a:off x="0" y="0"/>
            <a:ext cx="12192000" cy="686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618" y="2286048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204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0443" y="465010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6382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999423" y="465010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/>
          <p:cNvPicPr>
            <a:picLocks noChangeAspect="1"/>
          </p:cNvPicPr>
          <p:nvPr/>
        </p:nvPicPr>
        <p:blipFill>
          <a:blip r:embed="rId3"/>
          <a:srcRect l="3322" r="3322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504315" y="231457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 flipH="1">
            <a:off x="1504315" y="29362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04315" y="35579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flipH="1">
            <a:off x="1504315" y="417957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 flipH="1">
            <a:off x="1504315" y="480123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flipH="1">
            <a:off x="1504315" y="542290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6095" y="2257425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572895" y="2312670"/>
            <a:ext cx="97682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06095" y="2879090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572895" y="2934335"/>
            <a:ext cx="98571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Blueprint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06095" y="3500755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572895" y="3556000"/>
            <a:ext cx="97682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06095" y="4122420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572895" y="4177665"/>
            <a:ext cx="98571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&amp; Results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6095" y="4744085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572895" y="4799330"/>
            <a:ext cx="97682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Analysis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6095" y="5365750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572895" y="5427345"/>
            <a:ext cx="98571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400" y="1549400"/>
            <a:ext cx="11506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Objective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60400" y="2260600"/>
            <a:ext cx="9867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 bridge the gap between abstract computational theory and practical implementation by building a </a:t>
            </a:r>
            <a:r>
              <a:rPr lang="en-US" sz="18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Turing Machine simulator in C</a:t>
            </a: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a fundamental text-processing task.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60400" y="3276600"/>
            <a:ext cx="723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Functionality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73100" y="3835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63830" y="165100"/>
                </a:moveTo>
                <a:cubicBezTo>
                  <a:pt x="180300" y="148947"/>
                  <a:pt x="190500" y="126484"/>
                  <a:pt x="190500" y="101600"/>
                </a:cubicBezTo>
                <a:cubicBezTo>
                  <a:pt x="190500" y="52507"/>
                  <a:pt x="150693" y="12700"/>
                  <a:pt x="101600" y="12700"/>
                </a:cubicBezTo>
                <a:cubicBezTo>
                  <a:pt x="52507" y="12700"/>
                  <a:pt x="12700" y="52507"/>
                  <a:pt x="12700" y="101600"/>
                </a:cubicBezTo>
                <a:cubicBezTo>
                  <a:pt x="12700" y="150693"/>
                  <a:pt x="52507" y="190500"/>
                  <a:pt x="101600" y="190500"/>
                </a:cubicBezTo>
                <a:lnTo>
                  <a:pt x="215900" y="190500"/>
                </a:lnTo>
                <a:cubicBezTo>
                  <a:pt x="222925" y="190500"/>
                  <a:pt x="228600" y="184825"/>
                  <a:pt x="228600" y="177800"/>
                </a:cubicBezTo>
                <a:cubicBezTo>
                  <a:pt x="228600" y="170775"/>
                  <a:pt x="222925" y="165100"/>
                  <a:pt x="215900" y="165100"/>
                </a:cubicBezTo>
                <a:lnTo>
                  <a:pt x="163830" y="165100"/>
                </a:lnTo>
                <a:close/>
                <a:moveTo>
                  <a:pt x="101600" y="63500"/>
                </a:moveTo>
                <a:cubicBezTo>
                  <a:pt x="122628" y="63500"/>
                  <a:pt x="139700" y="80572"/>
                  <a:pt x="139700" y="101600"/>
                </a:cubicBezTo>
                <a:cubicBezTo>
                  <a:pt x="139700" y="122628"/>
                  <a:pt x="122628" y="139700"/>
                  <a:pt x="101600" y="139700"/>
                </a:cubicBezTo>
                <a:cubicBezTo>
                  <a:pt x="80572" y="139700"/>
                  <a:pt x="63500" y="122628"/>
                  <a:pt x="63500" y="101600"/>
                </a:cubicBezTo>
                <a:cubicBezTo>
                  <a:pt x="63500" y="80572"/>
                  <a:pt x="80572" y="63500"/>
                  <a:pt x="101600" y="63500"/>
                </a:cubicBezTo>
                <a:close/>
                <a:moveTo>
                  <a:pt x="120650" y="101600"/>
                </a:moveTo>
                <a:cubicBezTo>
                  <a:pt x="120650" y="91086"/>
                  <a:pt x="112114" y="82550"/>
                  <a:pt x="101600" y="82550"/>
                </a:cubicBezTo>
                <a:cubicBezTo>
                  <a:pt x="91086" y="82550"/>
                  <a:pt x="82550" y="91086"/>
                  <a:pt x="82550" y="101600"/>
                </a:cubicBezTo>
                <a:cubicBezTo>
                  <a:pt x="82550" y="112114"/>
                  <a:pt x="91086" y="120650"/>
                  <a:pt x="101600" y="120650"/>
                </a:cubicBezTo>
                <a:cubicBezTo>
                  <a:pt x="112114" y="120650"/>
                  <a:pt x="120650" y="112114"/>
                  <a:pt x="120650" y="101600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7" name="Text 4"/>
          <p:cNvSpPr/>
          <p:nvPr/>
        </p:nvSpPr>
        <p:spPr>
          <a:xfrm>
            <a:off x="1066800" y="3784600"/>
            <a:ext cx="427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Reads an input string from the user.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85800" y="4241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65100" y="82550"/>
                </a:moveTo>
                <a:cubicBezTo>
                  <a:pt x="165100" y="100767"/>
                  <a:pt x="159187" y="117594"/>
                  <a:pt x="149225" y="131247"/>
                </a:cubicBezTo>
                <a:lnTo>
                  <a:pt x="199469" y="181531"/>
                </a:lnTo>
                <a:cubicBezTo>
                  <a:pt x="204430" y="186492"/>
                  <a:pt x="204430" y="194548"/>
                  <a:pt x="199469" y="199509"/>
                </a:cubicBezTo>
                <a:cubicBezTo>
                  <a:pt x="194508" y="204470"/>
                  <a:pt x="186452" y="204470"/>
                  <a:pt x="181491" y="199509"/>
                </a:cubicBezTo>
                <a:lnTo>
                  <a:pt x="131247" y="149225"/>
                </a:lnTo>
                <a:cubicBezTo>
                  <a:pt x="117594" y="159187"/>
                  <a:pt x="100767" y="165100"/>
                  <a:pt x="82550" y="165100"/>
                </a:cubicBezTo>
                <a:cubicBezTo>
                  <a:pt x="36949" y="165100"/>
                  <a:pt x="0" y="128151"/>
                  <a:pt x="0" y="82550"/>
                </a:cubicBezTo>
                <a:cubicBezTo>
                  <a:pt x="0" y="36949"/>
                  <a:pt x="36949" y="0"/>
                  <a:pt x="82550" y="0"/>
                </a:cubicBezTo>
                <a:cubicBezTo>
                  <a:pt x="128151" y="0"/>
                  <a:pt x="165100" y="36949"/>
                  <a:pt x="165100" y="82550"/>
                </a:cubicBezTo>
                <a:close/>
                <a:moveTo>
                  <a:pt x="82550" y="139700"/>
                </a:moveTo>
                <a:cubicBezTo>
                  <a:pt x="114092" y="139700"/>
                  <a:pt x="139700" y="114092"/>
                  <a:pt x="139700" y="82550"/>
                </a:cubicBezTo>
                <a:cubicBezTo>
                  <a:pt x="139700" y="51008"/>
                  <a:pt x="114092" y="25400"/>
                  <a:pt x="82550" y="25400"/>
                </a:cubicBezTo>
                <a:cubicBezTo>
                  <a:pt x="51008" y="25400"/>
                  <a:pt x="25400" y="51008"/>
                  <a:pt x="25400" y="82550"/>
                </a:cubicBezTo>
                <a:cubicBezTo>
                  <a:pt x="25400" y="114092"/>
                  <a:pt x="51008" y="139700"/>
                  <a:pt x="82550" y="139700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9" name="Text 6"/>
          <p:cNvSpPr/>
          <p:nvPr/>
        </p:nvSpPr>
        <p:spPr>
          <a:xfrm>
            <a:off x="1066800" y="4191000"/>
            <a:ext cx="479916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Scans left-to-right, counting a target character.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5800" y="4648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11" name="Text 8"/>
          <p:cNvSpPr/>
          <p:nvPr/>
        </p:nvSpPr>
        <p:spPr>
          <a:xfrm>
            <a:off x="1066800" y="4597400"/>
            <a:ext cx="561867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Marks matched symbols with a </a:t>
            </a:r>
            <a:r>
              <a:rPr lang="en-US" sz="1600" dirty="0">
                <a:solidFill>
                  <a:srgbClr val="333333"/>
                </a:solidFill>
                <a:highlight>
                  <a:srgbClr val="B1CE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`*` 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 prevent re-counting.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85800" y="5054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76200" y="63500"/>
                </a:moveTo>
                <a:lnTo>
                  <a:pt x="127000" y="63500"/>
                </a:lnTo>
                <a:cubicBezTo>
                  <a:pt x="134025" y="63500"/>
                  <a:pt x="139700" y="69175"/>
                  <a:pt x="139700" y="76200"/>
                </a:cubicBezTo>
                <a:lnTo>
                  <a:pt x="139700" y="127000"/>
                </a:lnTo>
                <a:cubicBezTo>
                  <a:pt x="139700" y="134025"/>
                  <a:pt x="134025" y="139700"/>
                  <a:pt x="127000" y="139700"/>
                </a:cubicBezTo>
                <a:lnTo>
                  <a:pt x="76200" y="139700"/>
                </a:lnTo>
                <a:cubicBezTo>
                  <a:pt x="69175" y="139700"/>
                  <a:pt x="63500" y="134025"/>
                  <a:pt x="63500" y="127000"/>
                </a:cubicBezTo>
                <a:lnTo>
                  <a:pt x="63500" y="76200"/>
                </a:lnTo>
                <a:cubicBezTo>
                  <a:pt x="63500" y="69175"/>
                  <a:pt x="69175" y="63500"/>
                  <a:pt x="76200" y="63500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13" name="Text 10"/>
          <p:cNvSpPr/>
          <p:nvPr/>
        </p:nvSpPr>
        <p:spPr>
          <a:xfrm>
            <a:off x="1066799" y="5003800"/>
            <a:ext cx="598098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Halts upon reaching a blank symbol, outputting the final count.</a:t>
            </a:r>
            <a:endParaRPr lang="en-US" sz="1600" dirty="0"/>
          </a:p>
        </p:txBody>
      </p:sp>
      <p:pic>
        <p:nvPicPr>
          <p:cNvPr id="14" name="Image 1" descr="https://kimi-web-img.moonshot.cn/img/www.lookae.com/d57f43769504d0d0542e9d458b4d3b0d19f5cdd9.jpg"/>
          <p:cNvPicPr>
            <a:picLocks noChangeAspect="1"/>
          </p:cNvPicPr>
          <p:nvPr/>
        </p:nvPicPr>
        <p:blipFill>
          <a:blip r:embed="rId4"/>
          <a:srcRect t="450" b="450"/>
          <a:stretch/>
        </p:blipFill>
        <p:spPr>
          <a:xfrm>
            <a:off x="8178998" y="3276600"/>
            <a:ext cx="3759200" cy="2032000"/>
          </a:xfrm>
          <a:prstGeom prst="roundRect">
            <a:avLst>
              <a:gd name="adj" fmla="val 5000"/>
            </a:avLst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914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Theory to C Implementation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976834" y="1828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300684" y="2209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0" y="228600"/>
                </a:moveTo>
                <a:cubicBezTo>
                  <a:pt x="0" y="149662"/>
                  <a:pt x="63937" y="85725"/>
                  <a:pt x="142875" y="85725"/>
                </a:cubicBezTo>
                <a:cubicBezTo>
                  <a:pt x="187881" y="85725"/>
                  <a:pt x="230207" y="106888"/>
                  <a:pt x="257175" y="142875"/>
                </a:cubicBezTo>
                <a:lnTo>
                  <a:pt x="285750" y="181005"/>
                </a:lnTo>
                <a:lnTo>
                  <a:pt x="314325" y="142875"/>
                </a:lnTo>
                <a:cubicBezTo>
                  <a:pt x="341293" y="106888"/>
                  <a:pt x="383619" y="85725"/>
                  <a:pt x="428625" y="85725"/>
                </a:cubicBezTo>
                <a:cubicBezTo>
                  <a:pt x="507563" y="85725"/>
                  <a:pt x="571500" y="149662"/>
                  <a:pt x="571500" y="228600"/>
                </a:cubicBezTo>
                <a:cubicBezTo>
                  <a:pt x="571500" y="307538"/>
                  <a:pt x="507563" y="371475"/>
                  <a:pt x="428625" y="371475"/>
                </a:cubicBezTo>
                <a:cubicBezTo>
                  <a:pt x="383619" y="371475"/>
                  <a:pt x="341293" y="350312"/>
                  <a:pt x="314325" y="314325"/>
                </a:cubicBezTo>
                <a:lnTo>
                  <a:pt x="285750" y="276195"/>
                </a:lnTo>
                <a:lnTo>
                  <a:pt x="257175" y="314325"/>
                </a:lnTo>
                <a:cubicBezTo>
                  <a:pt x="230207" y="350312"/>
                  <a:pt x="187881" y="371475"/>
                  <a:pt x="142875" y="371475"/>
                </a:cubicBezTo>
                <a:cubicBezTo>
                  <a:pt x="63937" y="371475"/>
                  <a:pt x="0" y="307538"/>
                  <a:pt x="0" y="228600"/>
                </a:cubicBezTo>
                <a:close/>
                <a:moveTo>
                  <a:pt x="250031" y="228600"/>
                </a:moveTo>
                <a:lnTo>
                  <a:pt x="211455" y="177165"/>
                </a:lnTo>
                <a:cubicBezTo>
                  <a:pt x="195292" y="155555"/>
                  <a:pt x="169843" y="142875"/>
                  <a:pt x="142875" y="142875"/>
                </a:cubicBezTo>
                <a:cubicBezTo>
                  <a:pt x="95548" y="142875"/>
                  <a:pt x="57150" y="181273"/>
                  <a:pt x="57150" y="228600"/>
                </a:cubicBezTo>
                <a:cubicBezTo>
                  <a:pt x="57150" y="275927"/>
                  <a:pt x="95548" y="314325"/>
                  <a:pt x="142875" y="314325"/>
                </a:cubicBezTo>
                <a:cubicBezTo>
                  <a:pt x="169843" y="314325"/>
                  <a:pt x="195292" y="301645"/>
                  <a:pt x="211455" y="280035"/>
                </a:cubicBezTo>
                <a:lnTo>
                  <a:pt x="250031" y="228600"/>
                </a:lnTo>
                <a:close/>
                <a:moveTo>
                  <a:pt x="321469" y="228600"/>
                </a:moveTo>
                <a:lnTo>
                  <a:pt x="360045" y="280035"/>
                </a:lnTo>
                <a:cubicBezTo>
                  <a:pt x="376208" y="301645"/>
                  <a:pt x="401657" y="314325"/>
                  <a:pt x="428625" y="314325"/>
                </a:cubicBezTo>
                <a:cubicBezTo>
                  <a:pt x="475952" y="314325"/>
                  <a:pt x="514350" y="275927"/>
                  <a:pt x="514350" y="228600"/>
                </a:cubicBezTo>
                <a:cubicBezTo>
                  <a:pt x="514350" y="181273"/>
                  <a:pt x="475952" y="142875"/>
                  <a:pt x="428625" y="142875"/>
                </a:cubicBezTo>
                <a:cubicBezTo>
                  <a:pt x="401657" y="142875"/>
                  <a:pt x="376208" y="155555"/>
                  <a:pt x="360045" y="177165"/>
                </a:cubicBezTo>
                <a:lnTo>
                  <a:pt x="321469" y="228600"/>
                </a:ln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6" name="Text 3"/>
          <p:cNvSpPr/>
          <p:nvPr/>
        </p:nvSpPr>
        <p:spPr>
          <a:xfrm>
            <a:off x="1443236" y="3200400"/>
            <a:ext cx="228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Theoretical Model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33884" y="3657600"/>
            <a:ext cx="2705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infinite tape, a read/write head, and a finite control unit.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91002" y="26924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42A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995569" y="1828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42A5F5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9347994" y="2209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22183" y="1072"/>
                </a:moveTo>
                <a:cubicBezTo>
                  <a:pt x="307003" y="-3304"/>
                  <a:pt x="291197" y="5536"/>
                  <a:pt x="286822" y="20717"/>
                </a:cubicBezTo>
                <a:lnTo>
                  <a:pt x="172522" y="420767"/>
                </a:lnTo>
                <a:cubicBezTo>
                  <a:pt x="168146" y="435947"/>
                  <a:pt x="176986" y="451753"/>
                  <a:pt x="192167" y="456128"/>
                </a:cubicBezTo>
                <a:cubicBezTo>
                  <a:pt x="207347" y="460504"/>
                  <a:pt x="223153" y="451664"/>
                  <a:pt x="227528" y="436483"/>
                </a:cubicBezTo>
                <a:lnTo>
                  <a:pt x="341828" y="36433"/>
                </a:lnTo>
                <a:cubicBezTo>
                  <a:pt x="346204" y="21253"/>
                  <a:pt x="337364" y="5447"/>
                  <a:pt x="322183" y="1072"/>
                </a:cubicBezTo>
                <a:close/>
                <a:moveTo>
                  <a:pt x="379869" y="122605"/>
                </a:moveTo>
                <a:cubicBezTo>
                  <a:pt x="368707" y="133767"/>
                  <a:pt x="368707" y="151894"/>
                  <a:pt x="379869" y="163056"/>
                </a:cubicBezTo>
                <a:lnTo>
                  <a:pt x="445413" y="228600"/>
                </a:lnTo>
                <a:lnTo>
                  <a:pt x="379869" y="294144"/>
                </a:lnTo>
                <a:cubicBezTo>
                  <a:pt x="368707" y="305306"/>
                  <a:pt x="368707" y="323433"/>
                  <a:pt x="379869" y="334595"/>
                </a:cubicBezTo>
                <a:cubicBezTo>
                  <a:pt x="391031" y="345758"/>
                  <a:pt x="409158" y="345758"/>
                  <a:pt x="420320" y="334595"/>
                </a:cubicBezTo>
                <a:lnTo>
                  <a:pt x="506045" y="248870"/>
                </a:lnTo>
                <a:cubicBezTo>
                  <a:pt x="517208" y="237708"/>
                  <a:pt x="517208" y="219581"/>
                  <a:pt x="506045" y="208419"/>
                </a:cubicBezTo>
                <a:lnTo>
                  <a:pt x="420320" y="122694"/>
                </a:lnTo>
                <a:cubicBezTo>
                  <a:pt x="409158" y="111532"/>
                  <a:pt x="391031" y="111532"/>
                  <a:pt x="379869" y="122694"/>
                </a:cubicBezTo>
                <a:close/>
                <a:moveTo>
                  <a:pt x="134570" y="122605"/>
                </a:moveTo>
                <a:cubicBezTo>
                  <a:pt x="123408" y="111442"/>
                  <a:pt x="105281" y="111442"/>
                  <a:pt x="94119" y="122605"/>
                </a:cubicBezTo>
                <a:lnTo>
                  <a:pt x="8394" y="208330"/>
                </a:lnTo>
                <a:cubicBezTo>
                  <a:pt x="-2768" y="219492"/>
                  <a:pt x="-2768" y="237619"/>
                  <a:pt x="8394" y="248781"/>
                </a:cubicBezTo>
                <a:lnTo>
                  <a:pt x="94119" y="334506"/>
                </a:lnTo>
                <a:cubicBezTo>
                  <a:pt x="105281" y="345668"/>
                  <a:pt x="123408" y="345668"/>
                  <a:pt x="134570" y="334506"/>
                </a:cubicBezTo>
                <a:cubicBezTo>
                  <a:pt x="145733" y="323344"/>
                  <a:pt x="145733" y="305217"/>
                  <a:pt x="134570" y="294055"/>
                </a:cubicBezTo>
                <a:lnTo>
                  <a:pt x="69026" y="228600"/>
                </a:lnTo>
                <a:lnTo>
                  <a:pt x="134481" y="163056"/>
                </a:lnTo>
                <a:cubicBezTo>
                  <a:pt x="145643" y="151894"/>
                  <a:pt x="145643" y="133767"/>
                  <a:pt x="134481" y="122605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11" name="Text 8"/>
          <p:cNvSpPr/>
          <p:nvPr/>
        </p:nvSpPr>
        <p:spPr>
          <a:xfrm>
            <a:off x="8476059" y="3200400"/>
            <a:ext cx="226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 Implementation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2619" y="3657600"/>
            <a:ext cx="2705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`struct` bundling an array, an index, and a state enum.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724400"/>
            <a:ext cx="11684000" cy="1219200"/>
          </a:xfrm>
          <a:custGeom>
            <a:avLst/>
            <a:gdLst/>
            <a:ahLst/>
            <a:cxnLst/>
            <a:rect l="l" t="t" r="r" b="b"/>
            <a:pathLst>
              <a:path w="11684000" h="1219200">
                <a:moveTo>
                  <a:pt x="101596" y="0"/>
                </a:moveTo>
                <a:lnTo>
                  <a:pt x="11582404" y="0"/>
                </a:lnTo>
                <a:cubicBezTo>
                  <a:pt x="11638514" y="0"/>
                  <a:pt x="11684000" y="45486"/>
                  <a:pt x="11684000" y="101596"/>
                </a:cubicBezTo>
                <a:lnTo>
                  <a:pt x="11684000" y="1117604"/>
                </a:lnTo>
                <a:cubicBezTo>
                  <a:pt x="11684000" y="1173714"/>
                  <a:pt x="11638514" y="1219200"/>
                  <a:pt x="115824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406400" y="4927600"/>
            <a:ext cx="1137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Transition Logic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12750" y="5232400"/>
            <a:ext cx="1136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simulator's behavior is a direct translation of the theoretical model: read a symbol, transition state, optionally write a new symbol, and move the head right. This cycle continues until the machine reaches an accept state.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State Transition Logic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442891" y="2463800"/>
            <a:ext cx="1358900" cy="508000"/>
          </a:xfrm>
          <a:custGeom>
            <a:avLst/>
            <a:gdLst/>
            <a:ahLst/>
            <a:cxnLst/>
            <a:rect l="l" t="t" r="r" b="b"/>
            <a:pathLst>
              <a:path w="1358900" h="508000">
                <a:moveTo>
                  <a:pt x="101600" y="0"/>
                </a:moveTo>
                <a:lnTo>
                  <a:pt x="1257300" y="0"/>
                </a:lnTo>
                <a:cubicBezTo>
                  <a:pt x="1313375" y="0"/>
                  <a:pt x="1358900" y="45525"/>
                  <a:pt x="1358900" y="101600"/>
                </a:cubicBezTo>
                <a:lnTo>
                  <a:pt x="1358900" y="406400"/>
                </a:lnTo>
                <a:cubicBezTo>
                  <a:pt x="1358900" y="462475"/>
                  <a:pt x="1313375" y="508000"/>
                  <a:pt x="12573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7B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3392091" y="2463800"/>
            <a:ext cx="1460500" cy="5080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Q_START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43958" y="3073400"/>
            <a:ext cx="30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42A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↓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493492" y="3581400"/>
            <a:ext cx="1257300" cy="508000"/>
          </a:xfrm>
          <a:custGeom>
            <a:avLst/>
            <a:gdLst/>
            <a:ahLst/>
            <a:cxnLst/>
            <a:rect l="l" t="t" r="r" b="b"/>
            <a:pathLst>
              <a:path w="1257300" h="508000">
                <a:moveTo>
                  <a:pt x="101600" y="0"/>
                </a:moveTo>
                <a:lnTo>
                  <a:pt x="1155700" y="0"/>
                </a:lnTo>
                <a:cubicBezTo>
                  <a:pt x="1211775" y="0"/>
                  <a:pt x="1257300" y="45525"/>
                  <a:pt x="1257300" y="101600"/>
                </a:cubicBezTo>
                <a:lnTo>
                  <a:pt x="1257300" y="406400"/>
                </a:lnTo>
                <a:cubicBezTo>
                  <a:pt x="1257300" y="462475"/>
                  <a:pt x="1211775" y="508000"/>
                  <a:pt x="11557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7B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3442692" y="3581400"/>
            <a:ext cx="1358900" cy="5080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Q_SCAN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51513" y="23622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42A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04023" y="2870200"/>
            <a:ext cx="1397000" cy="508000"/>
          </a:xfrm>
          <a:custGeom>
            <a:avLst/>
            <a:gdLst/>
            <a:ahLst/>
            <a:cxnLst/>
            <a:rect l="l" t="t" r="r" b="b"/>
            <a:pathLst>
              <a:path w="1397000" h="508000">
                <a:moveTo>
                  <a:pt x="101600" y="0"/>
                </a:moveTo>
                <a:lnTo>
                  <a:pt x="1295400" y="0"/>
                </a:lnTo>
                <a:cubicBezTo>
                  <a:pt x="1351475" y="0"/>
                  <a:pt x="1397000" y="45525"/>
                  <a:pt x="1397000" y="101600"/>
                </a:cubicBezTo>
                <a:lnTo>
                  <a:pt x="1397000" y="406400"/>
                </a:lnTo>
                <a:cubicBezTo>
                  <a:pt x="1397000" y="462475"/>
                  <a:pt x="1351475" y="508000"/>
                  <a:pt x="1295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2A5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5153223" y="2870200"/>
            <a:ext cx="1498600" cy="5080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Q_FOUND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14963" y="3429000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(On Match)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827713" y="3784600"/>
            <a:ext cx="30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42A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↓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010400" y="2260600"/>
            <a:ext cx="1739900" cy="508000"/>
          </a:xfrm>
          <a:custGeom>
            <a:avLst/>
            <a:gdLst/>
            <a:ahLst/>
            <a:cxnLst/>
            <a:rect l="l" t="t" r="r" b="b"/>
            <a:pathLst>
              <a:path w="1739900" h="508000">
                <a:moveTo>
                  <a:pt x="101600" y="0"/>
                </a:moveTo>
                <a:lnTo>
                  <a:pt x="1638300" y="0"/>
                </a:lnTo>
                <a:cubicBezTo>
                  <a:pt x="1694375" y="0"/>
                  <a:pt x="1739900" y="45525"/>
                  <a:pt x="1739900" y="101600"/>
                </a:cubicBezTo>
                <a:lnTo>
                  <a:pt x="1739900" y="406400"/>
                </a:lnTo>
                <a:cubicBezTo>
                  <a:pt x="1739900" y="462475"/>
                  <a:pt x="1694375" y="508000"/>
                  <a:pt x="16383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2A5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6959600" y="2260600"/>
            <a:ext cx="1841500" cy="5080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Q_CONTINUE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727355" y="28702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42A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123311" y="3378200"/>
            <a:ext cx="1511300" cy="508000"/>
          </a:xfrm>
          <a:custGeom>
            <a:avLst/>
            <a:gdLst/>
            <a:ahLst/>
            <a:cxnLst/>
            <a:rect l="l" t="t" r="r" b="b"/>
            <a:pathLst>
              <a:path w="1511300" h="508000">
                <a:moveTo>
                  <a:pt x="101600" y="0"/>
                </a:moveTo>
                <a:lnTo>
                  <a:pt x="1409700" y="0"/>
                </a:lnTo>
                <a:cubicBezTo>
                  <a:pt x="1465775" y="0"/>
                  <a:pt x="1511300" y="45525"/>
                  <a:pt x="1511300" y="101600"/>
                </a:cubicBezTo>
                <a:lnTo>
                  <a:pt x="1511300" y="406400"/>
                </a:lnTo>
                <a:cubicBezTo>
                  <a:pt x="1511300" y="462475"/>
                  <a:pt x="1465775" y="508000"/>
                  <a:pt x="14097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7B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7072511" y="3378200"/>
            <a:ext cx="1612900" cy="5080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Q_ACCEPT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410252" y="4038600"/>
            <a:ext cx="93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(On Blank)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784350" y="5842000"/>
            <a:ext cx="8623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machine's logic is a deterministic loop. It scans each symbol once, transitions to `Q_FOUND` to count and mark a match, then continues scanning until a blank is found, at which point it halts in the `Q_ACCEPT` state.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422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Data Structures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184400"/>
            <a:ext cx="5689600" cy="3251200"/>
          </a:xfrm>
          <a:custGeom>
            <a:avLst/>
            <a:gdLst/>
            <a:ahLst/>
            <a:cxnLst/>
            <a:rect l="l" t="t" r="r" b="b"/>
            <a:pathLst>
              <a:path w="5689600" h="32512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3149600"/>
                </a:lnTo>
                <a:cubicBezTo>
                  <a:pt x="5689600" y="3205675"/>
                  <a:pt x="5644075" y="3251200"/>
                  <a:pt x="5588000" y="3251200"/>
                </a:cubicBezTo>
                <a:lnTo>
                  <a:pt x="101600" y="3251200"/>
                </a:lnTo>
                <a:cubicBezTo>
                  <a:pt x="45525" y="3251200"/>
                  <a:pt x="0" y="3205675"/>
                  <a:pt x="0" y="3149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57200" y="2387600"/>
            <a:ext cx="541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The `State` Enum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28448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Defines the finite set of control states for the machine.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57200" y="3251200"/>
            <a:ext cx="5283200" cy="1727200"/>
          </a:xfrm>
          <a:custGeom>
            <a:avLst/>
            <a:gdLst/>
            <a:ahLst/>
            <a:cxnLst/>
            <a:rect l="l" t="t" r="r" b="b"/>
            <a:pathLst>
              <a:path w="5283200" h="1727200">
                <a:moveTo>
                  <a:pt x="76204" y="0"/>
                </a:moveTo>
                <a:lnTo>
                  <a:pt x="5206996" y="0"/>
                </a:lnTo>
                <a:cubicBezTo>
                  <a:pt x="5249082" y="0"/>
                  <a:pt x="5283200" y="34118"/>
                  <a:pt x="5283200" y="76204"/>
                </a:cubicBezTo>
                <a:lnTo>
                  <a:pt x="5283200" y="1650996"/>
                </a:lnTo>
                <a:cubicBezTo>
                  <a:pt x="5283200" y="1693082"/>
                  <a:pt x="5249082" y="1727200"/>
                  <a:pt x="5206996" y="1727200"/>
                </a:cubicBezTo>
                <a:lnTo>
                  <a:pt x="76204" y="1727200"/>
                </a:lnTo>
                <a:cubicBezTo>
                  <a:pt x="34118" y="1727200"/>
                  <a:pt x="0" y="1693082"/>
                  <a:pt x="0" y="16509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8" name="Text 5"/>
          <p:cNvSpPr/>
          <p:nvPr/>
        </p:nvSpPr>
        <p:spPr>
          <a:xfrm>
            <a:off x="609600" y="3416300"/>
            <a:ext cx="1249363" cy="139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typedef enum { Q_START, Q_SCAN, Q_FOUND, Q_CONTINUE, Q_ACCEPT } State;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48400" y="2184400"/>
            <a:ext cx="5689600" cy="3251200"/>
          </a:xfrm>
          <a:custGeom>
            <a:avLst/>
            <a:gdLst/>
            <a:ahLst/>
            <a:cxnLst/>
            <a:rect l="l" t="t" r="r" b="b"/>
            <a:pathLst>
              <a:path w="5689600" h="32512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3149600"/>
                </a:lnTo>
                <a:cubicBezTo>
                  <a:pt x="5689600" y="3205675"/>
                  <a:pt x="5644075" y="3251200"/>
                  <a:pt x="5588000" y="3251200"/>
                </a:cubicBezTo>
                <a:lnTo>
                  <a:pt x="101600" y="3251200"/>
                </a:lnTo>
                <a:cubicBezTo>
                  <a:pt x="45525" y="3251200"/>
                  <a:pt x="0" y="3205675"/>
                  <a:pt x="0" y="3149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6451600" y="2387600"/>
            <a:ext cx="541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The `TuringMachine` Struct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51600" y="2844800"/>
            <a:ext cx="5372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Encapsulates all machine components in a single, manageable unit.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451600" y="3505200"/>
            <a:ext cx="5283200" cy="1727200"/>
          </a:xfrm>
          <a:custGeom>
            <a:avLst/>
            <a:gdLst/>
            <a:ahLst/>
            <a:cxnLst/>
            <a:rect l="l" t="t" r="r" b="b"/>
            <a:pathLst>
              <a:path w="5283200" h="1727200">
                <a:moveTo>
                  <a:pt x="76204" y="0"/>
                </a:moveTo>
                <a:lnTo>
                  <a:pt x="5206996" y="0"/>
                </a:lnTo>
                <a:cubicBezTo>
                  <a:pt x="5249082" y="0"/>
                  <a:pt x="5283200" y="34118"/>
                  <a:pt x="5283200" y="76204"/>
                </a:cubicBezTo>
                <a:lnTo>
                  <a:pt x="5283200" y="1650996"/>
                </a:lnTo>
                <a:cubicBezTo>
                  <a:pt x="5283200" y="1693082"/>
                  <a:pt x="5249082" y="1727200"/>
                  <a:pt x="5206996" y="1727200"/>
                </a:cubicBezTo>
                <a:lnTo>
                  <a:pt x="76204" y="1727200"/>
                </a:lnTo>
                <a:cubicBezTo>
                  <a:pt x="34118" y="1727200"/>
                  <a:pt x="0" y="1693082"/>
                  <a:pt x="0" y="16509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3" name="Text 10"/>
          <p:cNvSpPr/>
          <p:nvPr/>
        </p:nvSpPr>
        <p:spPr>
          <a:xfrm>
            <a:off x="6604000" y="3670300"/>
            <a:ext cx="1919684" cy="139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typedef struct { char tape[LENGTH]; int head_position; State current_state; char target_char; int count; } TuringMachine;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184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Initialization Process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38354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2A5F5">
              <a:alpha val="5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79400" y="375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7BFF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4089400" y="375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7BFF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7899400" y="375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7BFF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11709400" y="375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7BFF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1511300" y="3048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B1CEEB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1762125" y="3327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7150" y="57150"/>
                </a:moveTo>
                <a:cubicBezTo>
                  <a:pt x="25628" y="57150"/>
                  <a:pt x="0" y="82778"/>
                  <a:pt x="0" y="114300"/>
                </a:cubicBezTo>
                <a:lnTo>
                  <a:pt x="0" y="342900"/>
                </a:lnTo>
                <a:cubicBezTo>
                  <a:pt x="0" y="374422"/>
                  <a:pt x="25628" y="400050"/>
                  <a:pt x="57150" y="400050"/>
                </a:cubicBezTo>
                <a:lnTo>
                  <a:pt x="457200" y="400050"/>
                </a:lnTo>
                <a:cubicBezTo>
                  <a:pt x="488722" y="400050"/>
                  <a:pt x="514350" y="374422"/>
                  <a:pt x="514350" y="342900"/>
                </a:cubicBezTo>
                <a:lnTo>
                  <a:pt x="514350" y="114300"/>
                </a:lnTo>
                <a:cubicBezTo>
                  <a:pt x="514350" y="82778"/>
                  <a:pt x="488722" y="57150"/>
                  <a:pt x="457200" y="57150"/>
                </a:cubicBezTo>
                <a:lnTo>
                  <a:pt x="57150" y="57150"/>
                </a:lnTo>
                <a:close/>
                <a:moveTo>
                  <a:pt x="71438" y="114300"/>
                </a:moveTo>
                <a:lnTo>
                  <a:pt x="100013" y="114300"/>
                </a:lnTo>
                <a:cubicBezTo>
                  <a:pt x="107871" y="114300"/>
                  <a:pt x="114300" y="120729"/>
                  <a:pt x="114300" y="128588"/>
                </a:cubicBezTo>
                <a:lnTo>
                  <a:pt x="114300" y="157163"/>
                </a:lnTo>
                <a:cubicBezTo>
                  <a:pt x="114300" y="165021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65021"/>
                  <a:pt x="57150" y="157163"/>
                </a:cubicBezTo>
                <a:lnTo>
                  <a:pt x="57150" y="128588"/>
                </a:lnTo>
                <a:cubicBezTo>
                  <a:pt x="57150" y="120729"/>
                  <a:pt x="63579" y="114300"/>
                  <a:pt x="71438" y="114300"/>
                </a:cubicBezTo>
                <a:close/>
                <a:moveTo>
                  <a:pt x="57150" y="214313"/>
                </a:moveTo>
                <a:cubicBezTo>
                  <a:pt x="57150" y="206454"/>
                  <a:pt x="63579" y="200025"/>
                  <a:pt x="71438" y="200025"/>
                </a:cubicBezTo>
                <a:lnTo>
                  <a:pt x="100013" y="200025"/>
                </a:lnTo>
                <a:cubicBezTo>
                  <a:pt x="107871" y="200025"/>
                  <a:pt x="114300" y="206454"/>
                  <a:pt x="114300" y="214313"/>
                </a:cubicBezTo>
                <a:lnTo>
                  <a:pt x="114300" y="242888"/>
                </a:lnTo>
                <a:cubicBezTo>
                  <a:pt x="114300" y="250746"/>
                  <a:pt x="107871" y="257175"/>
                  <a:pt x="100013" y="257175"/>
                </a:cubicBezTo>
                <a:lnTo>
                  <a:pt x="71438" y="257175"/>
                </a:lnTo>
                <a:cubicBezTo>
                  <a:pt x="63579" y="257175"/>
                  <a:pt x="57150" y="250746"/>
                  <a:pt x="57150" y="242888"/>
                </a:cubicBezTo>
                <a:lnTo>
                  <a:pt x="57150" y="214313"/>
                </a:lnTo>
                <a:close/>
                <a:moveTo>
                  <a:pt x="157163" y="114300"/>
                </a:moveTo>
                <a:lnTo>
                  <a:pt x="185738" y="114300"/>
                </a:lnTo>
                <a:cubicBezTo>
                  <a:pt x="193596" y="114300"/>
                  <a:pt x="200025" y="120729"/>
                  <a:pt x="200025" y="128588"/>
                </a:cubicBezTo>
                <a:lnTo>
                  <a:pt x="200025" y="157163"/>
                </a:lnTo>
                <a:cubicBezTo>
                  <a:pt x="200025" y="165021"/>
                  <a:pt x="193596" y="171450"/>
                  <a:pt x="185738" y="171450"/>
                </a:cubicBezTo>
                <a:lnTo>
                  <a:pt x="157163" y="171450"/>
                </a:lnTo>
                <a:cubicBezTo>
                  <a:pt x="149304" y="171450"/>
                  <a:pt x="142875" y="165021"/>
                  <a:pt x="142875" y="157163"/>
                </a:cubicBezTo>
                <a:lnTo>
                  <a:pt x="142875" y="128588"/>
                </a:lnTo>
                <a:cubicBezTo>
                  <a:pt x="142875" y="120729"/>
                  <a:pt x="149304" y="114300"/>
                  <a:pt x="157163" y="114300"/>
                </a:cubicBezTo>
                <a:close/>
                <a:moveTo>
                  <a:pt x="142875" y="214313"/>
                </a:moveTo>
                <a:cubicBezTo>
                  <a:pt x="142875" y="206454"/>
                  <a:pt x="149304" y="200025"/>
                  <a:pt x="157163" y="200025"/>
                </a:cubicBezTo>
                <a:lnTo>
                  <a:pt x="185738" y="200025"/>
                </a:lnTo>
                <a:cubicBezTo>
                  <a:pt x="193596" y="200025"/>
                  <a:pt x="200025" y="206454"/>
                  <a:pt x="200025" y="214313"/>
                </a:cubicBezTo>
                <a:lnTo>
                  <a:pt x="200025" y="242888"/>
                </a:lnTo>
                <a:cubicBezTo>
                  <a:pt x="200025" y="250746"/>
                  <a:pt x="193596" y="257175"/>
                  <a:pt x="185738" y="257175"/>
                </a:cubicBezTo>
                <a:lnTo>
                  <a:pt x="157163" y="257175"/>
                </a:lnTo>
                <a:cubicBezTo>
                  <a:pt x="149304" y="257175"/>
                  <a:pt x="142875" y="250746"/>
                  <a:pt x="142875" y="242888"/>
                </a:cubicBezTo>
                <a:lnTo>
                  <a:pt x="142875" y="214313"/>
                </a:lnTo>
                <a:close/>
                <a:moveTo>
                  <a:pt x="157163" y="285750"/>
                </a:moveTo>
                <a:lnTo>
                  <a:pt x="357188" y="285750"/>
                </a:lnTo>
                <a:cubicBezTo>
                  <a:pt x="365046" y="285750"/>
                  <a:pt x="371475" y="292179"/>
                  <a:pt x="371475" y="300038"/>
                </a:cubicBezTo>
                <a:lnTo>
                  <a:pt x="371475" y="328613"/>
                </a:lnTo>
                <a:cubicBezTo>
                  <a:pt x="371475" y="336471"/>
                  <a:pt x="365046" y="342900"/>
                  <a:pt x="357188" y="342900"/>
                </a:cubicBezTo>
                <a:lnTo>
                  <a:pt x="157163" y="342900"/>
                </a:lnTo>
                <a:cubicBezTo>
                  <a:pt x="149304" y="342900"/>
                  <a:pt x="142875" y="336471"/>
                  <a:pt x="142875" y="328613"/>
                </a:cubicBezTo>
                <a:lnTo>
                  <a:pt x="142875" y="300038"/>
                </a:lnTo>
                <a:cubicBezTo>
                  <a:pt x="142875" y="292179"/>
                  <a:pt x="149304" y="285750"/>
                  <a:pt x="157163" y="285750"/>
                </a:cubicBezTo>
                <a:close/>
                <a:moveTo>
                  <a:pt x="228600" y="128588"/>
                </a:moveTo>
                <a:cubicBezTo>
                  <a:pt x="228600" y="120729"/>
                  <a:pt x="235029" y="114300"/>
                  <a:pt x="242888" y="114300"/>
                </a:cubicBezTo>
                <a:lnTo>
                  <a:pt x="271463" y="114300"/>
                </a:lnTo>
                <a:cubicBezTo>
                  <a:pt x="279321" y="114300"/>
                  <a:pt x="285750" y="120729"/>
                  <a:pt x="285750" y="128588"/>
                </a:cubicBezTo>
                <a:lnTo>
                  <a:pt x="285750" y="157163"/>
                </a:lnTo>
                <a:cubicBezTo>
                  <a:pt x="285750" y="165021"/>
                  <a:pt x="279321" y="171450"/>
                  <a:pt x="271463" y="171450"/>
                </a:cubicBezTo>
                <a:lnTo>
                  <a:pt x="242888" y="171450"/>
                </a:lnTo>
                <a:cubicBezTo>
                  <a:pt x="235029" y="171450"/>
                  <a:pt x="228600" y="165021"/>
                  <a:pt x="228600" y="157163"/>
                </a:cubicBezTo>
                <a:lnTo>
                  <a:pt x="228600" y="128588"/>
                </a:lnTo>
                <a:close/>
                <a:moveTo>
                  <a:pt x="242888" y="200025"/>
                </a:moveTo>
                <a:lnTo>
                  <a:pt x="271463" y="200025"/>
                </a:lnTo>
                <a:cubicBezTo>
                  <a:pt x="279321" y="200025"/>
                  <a:pt x="285750" y="206454"/>
                  <a:pt x="285750" y="214313"/>
                </a:cubicBezTo>
                <a:lnTo>
                  <a:pt x="285750" y="242888"/>
                </a:lnTo>
                <a:cubicBezTo>
                  <a:pt x="285750" y="250746"/>
                  <a:pt x="279321" y="257175"/>
                  <a:pt x="271463" y="257175"/>
                </a:cubicBezTo>
                <a:lnTo>
                  <a:pt x="242888" y="257175"/>
                </a:lnTo>
                <a:cubicBezTo>
                  <a:pt x="235029" y="257175"/>
                  <a:pt x="228600" y="250746"/>
                  <a:pt x="228600" y="242888"/>
                </a:cubicBezTo>
                <a:lnTo>
                  <a:pt x="228600" y="214313"/>
                </a:lnTo>
                <a:cubicBezTo>
                  <a:pt x="228600" y="206454"/>
                  <a:pt x="235029" y="200025"/>
                  <a:pt x="242888" y="200025"/>
                </a:cubicBezTo>
                <a:close/>
                <a:moveTo>
                  <a:pt x="314325" y="128588"/>
                </a:moveTo>
                <a:cubicBezTo>
                  <a:pt x="314325" y="120729"/>
                  <a:pt x="320754" y="114300"/>
                  <a:pt x="328613" y="114300"/>
                </a:cubicBezTo>
                <a:lnTo>
                  <a:pt x="357188" y="114300"/>
                </a:lnTo>
                <a:cubicBezTo>
                  <a:pt x="365046" y="114300"/>
                  <a:pt x="371475" y="120729"/>
                  <a:pt x="371475" y="128588"/>
                </a:cubicBezTo>
                <a:lnTo>
                  <a:pt x="371475" y="157163"/>
                </a:lnTo>
                <a:cubicBezTo>
                  <a:pt x="371475" y="165021"/>
                  <a:pt x="365046" y="171450"/>
                  <a:pt x="357188" y="171450"/>
                </a:cubicBezTo>
                <a:lnTo>
                  <a:pt x="328613" y="171450"/>
                </a:lnTo>
                <a:cubicBezTo>
                  <a:pt x="320754" y="171450"/>
                  <a:pt x="314325" y="165021"/>
                  <a:pt x="314325" y="157163"/>
                </a:cubicBezTo>
                <a:lnTo>
                  <a:pt x="314325" y="128588"/>
                </a:lnTo>
                <a:close/>
                <a:moveTo>
                  <a:pt x="328613" y="200025"/>
                </a:moveTo>
                <a:lnTo>
                  <a:pt x="357188" y="200025"/>
                </a:lnTo>
                <a:cubicBezTo>
                  <a:pt x="365046" y="200025"/>
                  <a:pt x="371475" y="206454"/>
                  <a:pt x="371475" y="214313"/>
                </a:cubicBezTo>
                <a:lnTo>
                  <a:pt x="371475" y="242888"/>
                </a:lnTo>
                <a:cubicBezTo>
                  <a:pt x="371475" y="250746"/>
                  <a:pt x="365046" y="257175"/>
                  <a:pt x="357188" y="257175"/>
                </a:cubicBezTo>
                <a:lnTo>
                  <a:pt x="328613" y="257175"/>
                </a:lnTo>
                <a:cubicBezTo>
                  <a:pt x="320754" y="257175"/>
                  <a:pt x="314325" y="250746"/>
                  <a:pt x="314325" y="242888"/>
                </a:cubicBezTo>
                <a:lnTo>
                  <a:pt x="314325" y="214313"/>
                </a:lnTo>
                <a:cubicBezTo>
                  <a:pt x="314325" y="206454"/>
                  <a:pt x="320754" y="200025"/>
                  <a:pt x="328613" y="200025"/>
                </a:cubicBezTo>
                <a:close/>
                <a:moveTo>
                  <a:pt x="400050" y="128588"/>
                </a:moveTo>
                <a:cubicBezTo>
                  <a:pt x="400050" y="120729"/>
                  <a:pt x="406479" y="114300"/>
                  <a:pt x="414338" y="114300"/>
                </a:cubicBezTo>
                <a:lnTo>
                  <a:pt x="442913" y="114300"/>
                </a:lnTo>
                <a:cubicBezTo>
                  <a:pt x="450771" y="114300"/>
                  <a:pt x="457200" y="120729"/>
                  <a:pt x="457200" y="128588"/>
                </a:cubicBezTo>
                <a:lnTo>
                  <a:pt x="457200" y="157163"/>
                </a:lnTo>
                <a:cubicBezTo>
                  <a:pt x="457200" y="165021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65021"/>
                  <a:pt x="400050" y="157163"/>
                </a:cubicBezTo>
                <a:lnTo>
                  <a:pt x="400050" y="128588"/>
                </a:lnTo>
                <a:close/>
                <a:moveTo>
                  <a:pt x="414338" y="200025"/>
                </a:moveTo>
                <a:lnTo>
                  <a:pt x="442913" y="200025"/>
                </a:lnTo>
                <a:cubicBezTo>
                  <a:pt x="450771" y="200025"/>
                  <a:pt x="457200" y="206454"/>
                  <a:pt x="457200" y="214313"/>
                </a:cubicBezTo>
                <a:lnTo>
                  <a:pt x="457200" y="242888"/>
                </a:lnTo>
                <a:cubicBezTo>
                  <a:pt x="457200" y="250746"/>
                  <a:pt x="450771" y="257175"/>
                  <a:pt x="442913" y="257175"/>
                </a:cubicBezTo>
                <a:lnTo>
                  <a:pt x="414338" y="257175"/>
                </a:lnTo>
                <a:cubicBezTo>
                  <a:pt x="406479" y="257175"/>
                  <a:pt x="400050" y="250746"/>
                  <a:pt x="400050" y="242888"/>
                </a:cubicBezTo>
                <a:lnTo>
                  <a:pt x="400050" y="214313"/>
                </a:lnTo>
                <a:cubicBezTo>
                  <a:pt x="400050" y="206454"/>
                  <a:pt x="406479" y="200025"/>
                  <a:pt x="414338" y="200025"/>
                </a:cubicBez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11" name="Text 8"/>
          <p:cNvSpPr/>
          <p:nvPr/>
        </p:nvSpPr>
        <p:spPr>
          <a:xfrm>
            <a:off x="1330523" y="4165600"/>
            <a:ext cx="137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Read Input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2872" y="4595812"/>
            <a:ext cx="2527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string and target char from user.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29100" y="3048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B1CEEB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4479925" y="3327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68618" y="371475"/>
                </a:moveTo>
                <a:cubicBezTo>
                  <a:pt x="405676" y="335131"/>
                  <a:pt x="428625" y="284589"/>
                  <a:pt x="428625" y="228600"/>
                </a:cubicBezTo>
                <a:cubicBezTo>
                  <a:pt x="428625" y="118140"/>
                  <a:pt x="339060" y="28575"/>
                  <a:pt x="228600" y="28575"/>
                </a:cubicBezTo>
                <a:cubicBezTo>
                  <a:pt x="118140" y="28575"/>
                  <a:pt x="28575" y="118140"/>
                  <a:pt x="28575" y="228600"/>
                </a:cubicBezTo>
                <a:cubicBezTo>
                  <a:pt x="28575" y="339060"/>
                  <a:pt x="118140" y="428625"/>
                  <a:pt x="228600" y="428625"/>
                </a:cubicBezTo>
                <a:lnTo>
                  <a:pt x="485775" y="428625"/>
                </a:lnTo>
                <a:cubicBezTo>
                  <a:pt x="501581" y="428625"/>
                  <a:pt x="514350" y="415856"/>
                  <a:pt x="514350" y="400050"/>
                </a:cubicBezTo>
                <a:cubicBezTo>
                  <a:pt x="514350" y="384244"/>
                  <a:pt x="501581" y="371475"/>
                  <a:pt x="485775" y="371475"/>
                </a:cubicBezTo>
                <a:lnTo>
                  <a:pt x="368618" y="371475"/>
                </a:lnTo>
                <a:close/>
                <a:moveTo>
                  <a:pt x="228600" y="142875"/>
                </a:moveTo>
                <a:cubicBezTo>
                  <a:pt x="275913" y="142875"/>
                  <a:pt x="314325" y="181287"/>
                  <a:pt x="314325" y="228600"/>
                </a:cubicBezTo>
                <a:cubicBezTo>
                  <a:pt x="314325" y="275913"/>
                  <a:pt x="275913" y="314325"/>
                  <a:pt x="228600" y="314325"/>
                </a:cubicBezTo>
                <a:cubicBezTo>
                  <a:pt x="181287" y="314325"/>
                  <a:pt x="142875" y="275913"/>
                  <a:pt x="142875" y="228600"/>
                </a:cubicBezTo>
                <a:cubicBezTo>
                  <a:pt x="142875" y="181287"/>
                  <a:pt x="181287" y="142875"/>
                  <a:pt x="228600" y="142875"/>
                </a:cubicBezTo>
                <a:close/>
                <a:moveTo>
                  <a:pt x="271463" y="228600"/>
                </a:moveTo>
                <a:cubicBezTo>
                  <a:pt x="271463" y="204944"/>
                  <a:pt x="252256" y="185738"/>
                  <a:pt x="228600" y="185738"/>
                </a:cubicBezTo>
                <a:cubicBezTo>
                  <a:pt x="204944" y="185738"/>
                  <a:pt x="185738" y="204944"/>
                  <a:pt x="185738" y="228600"/>
                </a:cubicBezTo>
                <a:cubicBezTo>
                  <a:pt x="185738" y="252256"/>
                  <a:pt x="204944" y="271463"/>
                  <a:pt x="228600" y="271463"/>
                </a:cubicBezTo>
                <a:cubicBezTo>
                  <a:pt x="252256" y="271463"/>
                  <a:pt x="271463" y="252256"/>
                  <a:pt x="271463" y="228600"/>
                </a:cubicBez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15" name="Text 12"/>
          <p:cNvSpPr/>
          <p:nvPr/>
        </p:nvSpPr>
        <p:spPr>
          <a:xfrm>
            <a:off x="4025702" y="4165600"/>
            <a:ext cx="142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Setup Tape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538339" y="4530635"/>
            <a:ext cx="2400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Copy input and pad with `BLANK`.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946900" y="3048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B1CEEB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7197725" y="3327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57175" y="-14287"/>
                </a:moveTo>
                <a:cubicBezTo>
                  <a:pt x="272981" y="-14287"/>
                  <a:pt x="285750" y="-1518"/>
                  <a:pt x="285750" y="14288"/>
                </a:cubicBezTo>
                <a:lnTo>
                  <a:pt x="285750" y="30629"/>
                </a:lnTo>
                <a:cubicBezTo>
                  <a:pt x="373350" y="43130"/>
                  <a:pt x="442645" y="112425"/>
                  <a:pt x="455146" y="200025"/>
                </a:cubicBezTo>
                <a:lnTo>
                  <a:pt x="471488" y="200025"/>
                </a:lnTo>
                <a:cubicBezTo>
                  <a:pt x="487293" y="200025"/>
                  <a:pt x="500063" y="212794"/>
                  <a:pt x="500063" y="228600"/>
                </a:cubicBezTo>
                <a:cubicBezTo>
                  <a:pt x="500063" y="244406"/>
                  <a:pt x="487293" y="257175"/>
                  <a:pt x="471488" y="257175"/>
                </a:cubicBezTo>
                <a:lnTo>
                  <a:pt x="455146" y="257175"/>
                </a:lnTo>
                <a:cubicBezTo>
                  <a:pt x="442645" y="344775"/>
                  <a:pt x="373350" y="414070"/>
                  <a:pt x="285750" y="426571"/>
                </a:cubicBezTo>
                <a:lnTo>
                  <a:pt x="285750" y="442913"/>
                </a:lnTo>
                <a:cubicBezTo>
                  <a:pt x="285750" y="458718"/>
                  <a:pt x="272981" y="471488"/>
                  <a:pt x="257175" y="471488"/>
                </a:cubicBezTo>
                <a:cubicBezTo>
                  <a:pt x="241369" y="471488"/>
                  <a:pt x="228600" y="458718"/>
                  <a:pt x="228600" y="442913"/>
                </a:cubicBezTo>
                <a:lnTo>
                  <a:pt x="228600" y="426571"/>
                </a:lnTo>
                <a:cubicBezTo>
                  <a:pt x="141000" y="414070"/>
                  <a:pt x="71705" y="344775"/>
                  <a:pt x="59204" y="257175"/>
                </a:cubicBezTo>
                <a:lnTo>
                  <a:pt x="42863" y="257175"/>
                </a:lnTo>
                <a:cubicBezTo>
                  <a:pt x="27057" y="257175"/>
                  <a:pt x="14288" y="244406"/>
                  <a:pt x="14288" y="228600"/>
                </a:cubicBezTo>
                <a:cubicBezTo>
                  <a:pt x="14288" y="212794"/>
                  <a:pt x="27057" y="200025"/>
                  <a:pt x="42863" y="200025"/>
                </a:cubicBezTo>
                <a:lnTo>
                  <a:pt x="59204" y="200025"/>
                </a:lnTo>
                <a:cubicBezTo>
                  <a:pt x="71705" y="112425"/>
                  <a:pt x="141000" y="43130"/>
                  <a:pt x="228600" y="30629"/>
                </a:cubicBezTo>
                <a:lnTo>
                  <a:pt x="228600" y="14288"/>
                </a:lnTo>
                <a:cubicBezTo>
                  <a:pt x="228600" y="-1518"/>
                  <a:pt x="241369" y="-14287"/>
                  <a:pt x="257175" y="-14287"/>
                </a:cubicBezTo>
                <a:close/>
                <a:moveTo>
                  <a:pt x="117157" y="257175"/>
                </a:moveTo>
                <a:cubicBezTo>
                  <a:pt x="128498" y="313164"/>
                  <a:pt x="172611" y="357277"/>
                  <a:pt x="228600" y="368618"/>
                </a:cubicBezTo>
                <a:lnTo>
                  <a:pt x="228600" y="357188"/>
                </a:lnTo>
                <a:cubicBezTo>
                  <a:pt x="228600" y="341382"/>
                  <a:pt x="241369" y="328613"/>
                  <a:pt x="257175" y="328613"/>
                </a:cubicBezTo>
                <a:cubicBezTo>
                  <a:pt x="272981" y="328613"/>
                  <a:pt x="285750" y="341382"/>
                  <a:pt x="285750" y="357188"/>
                </a:cubicBezTo>
                <a:lnTo>
                  <a:pt x="285750" y="368618"/>
                </a:lnTo>
                <a:cubicBezTo>
                  <a:pt x="341739" y="357277"/>
                  <a:pt x="385852" y="313164"/>
                  <a:pt x="397193" y="257175"/>
                </a:cubicBezTo>
                <a:lnTo>
                  <a:pt x="385763" y="257175"/>
                </a:lnTo>
                <a:cubicBezTo>
                  <a:pt x="369957" y="257175"/>
                  <a:pt x="357188" y="244406"/>
                  <a:pt x="357188" y="228600"/>
                </a:cubicBezTo>
                <a:cubicBezTo>
                  <a:pt x="357188" y="212794"/>
                  <a:pt x="369957" y="200025"/>
                  <a:pt x="385763" y="200025"/>
                </a:cubicBezTo>
                <a:lnTo>
                  <a:pt x="397193" y="200025"/>
                </a:lnTo>
                <a:cubicBezTo>
                  <a:pt x="385852" y="144036"/>
                  <a:pt x="341739" y="99923"/>
                  <a:pt x="285750" y="88583"/>
                </a:cubicBezTo>
                <a:lnTo>
                  <a:pt x="285750" y="100013"/>
                </a:lnTo>
                <a:cubicBezTo>
                  <a:pt x="285750" y="115818"/>
                  <a:pt x="272981" y="128588"/>
                  <a:pt x="257175" y="128588"/>
                </a:cubicBezTo>
                <a:cubicBezTo>
                  <a:pt x="241369" y="128588"/>
                  <a:pt x="228600" y="115818"/>
                  <a:pt x="228600" y="100013"/>
                </a:cubicBezTo>
                <a:lnTo>
                  <a:pt x="228600" y="88583"/>
                </a:lnTo>
                <a:cubicBezTo>
                  <a:pt x="172611" y="99923"/>
                  <a:pt x="128498" y="144036"/>
                  <a:pt x="117157" y="200025"/>
                </a:cubicBezTo>
                <a:lnTo>
                  <a:pt x="128588" y="200025"/>
                </a:lnTo>
                <a:cubicBezTo>
                  <a:pt x="144393" y="200025"/>
                  <a:pt x="157163" y="212794"/>
                  <a:pt x="157163" y="228600"/>
                </a:cubicBezTo>
                <a:cubicBezTo>
                  <a:pt x="157163" y="244406"/>
                  <a:pt x="144393" y="257175"/>
                  <a:pt x="128588" y="257175"/>
                </a:cubicBezTo>
                <a:lnTo>
                  <a:pt x="117157" y="257175"/>
                </a:lnTo>
                <a:close/>
                <a:moveTo>
                  <a:pt x="257175" y="185738"/>
                </a:moveTo>
                <a:cubicBezTo>
                  <a:pt x="280831" y="185738"/>
                  <a:pt x="300038" y="204944"/>
                  <a:pt x="300038" y="228600"/>
                </a:cubicBezTo>
                <a:cubicBezTo>
                  <a:pt x="300038" y="252256"/>
                  <a:pt x="280831" y="271463"/>
                  <a:pt x="257175" y="271463"/>
                </a:cubicBezTo>
                <a:cubicBezTo>
                  <a:pt x="233519" y="271463"/>
                  <a:pt x="214313" y="252256"/>
                  <a:pt x="214313" y="228600"/>
                </a:cubicBezTo>
                <a:cubicBezTo>
                  <a:pt x="214313" y="204944"/>
                  <a:pt x="233519" y="185738"/>
                  <a:pt x="257175" y="185738"/>
                </a:cubicBez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19" name="Text 16"/>
          <p:cNvSpPr/>
          <p:nvPr/>
        </p:nvSpPr>
        <p:spPr>
          <a:xfrm>
            <a:off x="6890147" y="4165600"/>
            <a:ext cx="113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Initialize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26572" y="4506823"/>
            <a:ext cx="2451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head to 0, state to `Q_START`.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9664700" y="3048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B1CEEB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Shape 19"/>
          <p:cNvSpPr/>
          <p:nvPr/>
        </p:nvSpPr>
        <p:spPr>
          <a:xfrm>
            <a:off x="9972675" y="3327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8575" y="0"/>
                </a:moveTo>
                <a:cubicBezTo>
                  <a:pt x="44381" y="0"/>
                  <a:pt x="57150" y="12769"/>
                  <a:pt x="57150" y="28575"/>
                </a:cubicBezTo>
                <a:lnTo>
                  <a:pt x="57150" y="42863"/>
                </a:lnTo>
                <a:lnTo>
                  <a:pt x="118765" y="27503"/>
                </a:lnTo>
                <a:cubicBezTo>
                  <a:pt x="152787" y="19020"/>
                  <a:pt x="188684" y="22949"/>
                  <a:pt x="220117" y="38666"/>
                </a:cubicBezTo>
                <a:cubicBezTo>
                  <a:pt x="261461" y="59382"/>
                  <a:pt x="310128" y="59382"/>
                  <a:pt x="351473" y="38666"/>
                </a:cubicBezTo>
                <a:lnTo>
                  <a:pt x="360045" y="34379"/>
                </a:lnTo>
                <a:cubicBezTo>
                  <a:pt x="378440" y="25092"/>
                  <a:pt x="400050" y="38487"/>
                  <a:pt x="400050" y="59025"/>
                </a:cubicBezTo>
                <a:lnTo>
                  <a:pt x="400050" y="308789"/>
                </a:lnTo>
                <a:cubicBezTo>
                  <a:pt x="400050" y="320665"/>
                  <a:pt x="392638" y="331381"/>
                  <a:pt x="381476" y="335578"/>
                </a:cubicBezTo>
                <a:lnTo>
                  <a:pt x="350490" y="347186"/>
                </a:lnTo>
                <a:cubicBezTo>
                  <a:pt x="309235" y="362635"/>
                  <a:pt x="263336" y="360224"/>
                  <a:pt x="223957" y="340578"/>
                </a:cubicBezTo>
                <a:cubicBezTo>
                  <a:pt x="190113" y="323612"/>
                  <a:pt x="151269" y="319415"/>
                  <a:pt x="114568" y="328613"/>
                </a:cubicBezTo>
                <a:lnTo>
                  <a:pt x="57150" y="342900"/>
                </a:lnTo>
                <a:lnTo>
                  <a:pt x="57150" y="428625"/>
                </a:lnTo>
                <a:cubicBezTo>
                  <a:pt x="57150" y="444431"/>
                  <a:pt x="44381" y="457200"/>
                  <a:pt x="28575" y="457200"/>
                </a:cubicBezTo>
                <a:cubicBezTo>
                  <a:pt x="12769" y="457200"/>
                  <a:pt x="0" y="444431"/>
                  <a:pt x="0" y="428625"/>
                </a:cubicBezTo>
                <a:lnTo>
                  <a:pt x="0" y="28575"/>
                </a:lnTo>
                <a:cubicBezTo>
                  <a:pt x="0" y="12769"/>
                  <a:pt x="12769" y="0"/>
                  <a:pt x="28575" y="0"/>
                </a:cubicBezTo>
                <a:close/>
                <a:moveTo>
                  <a:pt x="57150" y="167074"/>
                </a:moveTo>
                <a:lnTo>
                  <a:pt x="114300" y="154662"/>
                </a:lnTo>
                <a:lnTo>
                  <a:pt x="114300" y="213152"/>
                </a:lnTo>
                <a:lnTo>
                  <a:pt x="57150" y="225564"/>
                </a:lnTo>
                <a:lnTo>
                  <a:pt x="57150" y="284053"/>
                </a:lnTo>
                <a:lnTo>
                  <a:pt x="100727" y="273159"/>
                </a:lnTo>
                <a:cubicBezTo>
                  <a:pt x="105281" y="271998"/>
                  <a:pt x="109746" y="271016"/>
                  <a:pt x="114300" y="270212"/>
                </a:cubicBezTo>
                <a:lnTo>
                  <a:pt x="114300" y="213152"/>
                </a:lnTo>
                <a:lnTo>
                  <a:pt x="149036" y="205651"/>
                </a:lnTo>
                <a:cubicBezTo>
                  <a:pt x="156448" y="204043"/>
                  <a:pt x="163949" y="203418"/>
                  <a:pt x="171450" y="203775"/>
                </a:cubicBezTo>
                <a:lnTo>
                  <a:pt x="171450" y="146625"/>
                </a:lnTo>
                <a:cubicBezTo>
                  <a:pt x="183594" y="146983"/>
                  <a:pt x="195739" y="148947"/>
                  <a:pt x="207526" y="152340"/>
                </a:cubicBezTo>
                <a:lnTo>
                  <a:pt x="228600" y="158502"/>
                </a:lnTo>
                <a:lnTo>
                  <a:pt x="228600" y="218063"/>
                </a:lnTo>
                <a:lnTo>
                  <a:pt x="191363" y="207079"/>
                </a:lnTo>
                <a:cubicBezTo>
                  <a:pt x="184845" y="205204"/>
                  <a:pt x="178147" y="204043"/>
                  <a:pt x="171450" y="203686"/>
                </a:cubicBezTo>
                <a:lnTo>
                  <a:pt x="171450" y="267444"/>
                </a:lnTo>
                <a:cubicBezTo>
                  <a:pt x="190917" y="269141"/>
                  <a:pt x="210116" y="273427"/>
                  <a:pt x="228600" y="280303"/>
                </a:cubicBezTo>
                <a:lnTo>
                  <a:pt x="228600" y="217974"/>
                </a:lnTo>
                <a:lnTo>
                  <a:pt x="248870" y="223957"/>
                </a:lnTo>
                <a:cubicBezTo>
                  <a:pt x="260925" y="227528"/>
                  <a:pt x="273248" y="229672"/>
                  <a:pt x="285750" y="230565"/>
                </a:cubicBezTo>
                <a:lnTo>
                  <a:pt x="285750" y="173236"/>
                </a:lnTo>
                <a:cubicBezTo>
                  <a:pt x="278785" y="172522"/>
                  <a:pt x="271820" y="171182"/>
                  <a:pt x="265033" y="169218"/>
                </a:cubicBezTo>
                <a:lnTo>
                  <a:pt x="228600" y="158502"/>
                </a:lnTo>
                <a:lnTo>
                  <a:pt x="228600" y="103138"/>
                </a:lnTo>
                <a:cubicBezTo>
                  <a:pt x="216991" y="99745"/>
                  <a:pt x="205561" y="95280"/>
                  <a:pt x="194489" y="89743"/>
                </a:cubicBezTo>
                <a:cubicBezTo>
                  <a:pt x="187166" y="86082"/>
                  <a:pt x="179397" y="83493"/>
                  <a:pt x="171450" y="81885"/>
                </a:cubicBezTo>
                <a:lnTo>
                  <a:pt x="171450" y="146536"/>
                </a:lnTo>
                <a:cubicBezTo>
                  <a:pt x="159841" y="146179"/>
                  <a:pt x="148233" y="147251"/>
                  <a:pt x="136892" y="149751"/>
                </a:cubicBezTo>
                <a:lnTo>
                  <a:pt x="114300" y="154662"/>
                </a:lnTo>
                <a:lnTo>
                  <a:pt x="114300" y="87511"/>
                </a:lnTo>
                <a:lnTo>
                  <a:pt x="57150" y="101798"/>
                </a:lnTo>
                <a:lnTo>
                  <a:pt x="57150" y="167074"/>
                </a:lnTo>
                <a:close/>
                <a:moveTo>
                  <a:pt x="285750" y="299770"/>
                </a:moveTo>
                <a:cubicBezTo>
                  <a:pt x="300752" y="301109"/>
                  <a:pt x="316022" y="299145"/>
                  <a:pt x="330398" y="293697"/>
                </a:cubicBezTo>
                <a:lnTo>
                  <a:pt x="342900" y="289054"/>
                </a:lnTo>
                <a:lnTo>
                  <a:pt x="342900" y="225028"/>
                </a:lnTo>
                <a:lnTo>
                  <a:pt x="335846" y="226635"/>
                </a:lnTo>
                <a:cubicBezTo>
                  <a:pt x="319415" y="230475"/>
                  <a:pt x="302538" y="231725"/>
                  <a:pt x="285750" y="230654"/>
                </a:cubicBezTo>
                <a:lnTo>
                  <a:pt x="285750" y="299770"/>
                </a:lnTo>
                <a:close/>
                <a:moveTo>
                  <a:pt x="342900" y="166360"/>
                </a:moveTo>
                <a:lnTo>
                  <a:pt x="342900" y="103138"/>
                </a:lnTo>
                <a:cubicBezTo>
                  <a:pt x="324237" y="108585"/>
                  <a:pt x="305038" y="111264"/>
                  <a:pt x="285750" y="111264"/>
                </a:cubicBezTo>
                <a:lnTo>
                  <a:pt x="285750" y="173236"/>
                </a:lnTo>
                <a:cubicBezTo>
                  <a:pt x="298162" y="174486"/>
                  <a:pt x="310753" y="173682"/>
                  <a:pt x="322987" y="170914"/>
                </a:cubicBezTo>
                <a:lnTo>
                  <a:pt x="342900" y="166271"/>
                </a:ln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23" name="Text 20"/>
          <p:cNvSpPr/>
          <p:nvPr/>
        </p:nvSpPr>
        <p:spPr>
          <a:xfrm>
            <a:off x="9703991" y="4165600"/>
            <a:ext cx="93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Ready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075438" y="4573917"/>
            <a:ext cx="2222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is ready for simulation.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866" y="103187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2776" y="1348431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Simulation Engine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25054" y="2083675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of the simulator is a `while` loop that executes until the machine reaches the `Q_ACCEPT` state. In each iteration, the machine performs a single step of computation.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77603" y="34572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70098"/>
                </a:moveTo>
                <a:lnTo>
                  <a:pt x="127000" y="223540"/>
                </a:lnTo>
                <a:lnTo>
                  <a:pt x="127248" y="223441"/>
                </a:lnTo>
                <a:cubicBezTo>
                  <a:pt x="154335" y="212179"/>
                  <a:pt x="183406" y="206375"/>
                  <a:pt x="212725" y="206375"/>
                </a:cubicBezTo>
                <a:lnTo>
                  <a:pt x="222250" y="206375"/>
                </a:lnTo>
                <a:lnTo>
                  <a:pt x="222250" y="47625"/>
                </a:lnTo>
                <a:lnTo>
                  <a:pt x="212725" y="47625"/>
                </a:lnTo>
                <a:cubicBezTo>
                  <a:pt x="191790" y="47625"/>
                  <a:pt x="171004" y="51792"/>
                  <a:pt x="151656" y="59829"/>
                </a:cubicBezTo>
                <a:cubicBezTo>
                  <a:pt x="143321" y="63302"/>
                  <a:pt x="135086" y="66725"/>
                  <a:pt x="127000" y="70098"/>
                </a:cubicBezTo>
                <a:close/>
                <a:moveTo>
                  <a:pt x="114548" y="30510"/>
                </a:moveTo>
                <a:lnTo>
                  <a:pt x="127000" y="35719"/>
                </a:lnTo>
                <a:lnTo>
                  <a:pt x="139452" y="30510"/>
                </a:lnTo>
                <a:cubicBezTo>
                  <a:pt x="162669" y="20836"/>
                  <a:pt x="187573" y="15875"/>
                  <a:pt x="212725" y="15875"/>
                </a:cubicBezTo>
                <a:lnTo>
                  <a:pt x="230188" y="15875"/>
                </a:lnTo>
                <a:cubicBezTo>
                  <a:pt x="243334" y="15875"/>
                  <a:pt x="254000" y="26541"/>
                  <a:pt x="254000" y="39688"/>
                </a:cubicBezTo>
                <a:lnTo>
                  <a:pt x="254000" y="214313"/>
                </a:lnTo>
                <a:cubicBezTo>
                  <a:pt x="254000" y="227459"/>
                  <a:pt x="243334" y="238125"/>
                  <a:pt x="230188" y="238125"/>
                </a:cubicBezTo>
                <a:lnTo>
                  <a:pt x="212725" y="238125"/>
                </a:lnTo>
                <a:cubicBezTo>
                  <a:pt x="187573" y="238125"/>
                  <a:pt x="162669" y="243086"/>
                  <a:pt x="139452" y="252760"/>
                </a:cubicBezTo>
                <a:lnTo>
                  <a:pt x="133102" y="255389"/>
                </a:lnTo>
                <a:cubicBezTo>
                  <a:pt x="129183" y="257026"/>
                  <a:pt x="124817" y="257026"/>
                  <a:pt x="120898" y="255389"/>
                </a:cubicBezTo>
                <a:lnTo>
                  <a:pt x="114548" y="252760"/>
                </a:lnTo>
                <a:cubicBezTo>
                  <a:pt x="91331" y="243086"/>
                  <a:pt x="66427" y="238125"/>
                  <a:pt x="41275" y="238125"/>
                </a:cubicBezTo>
                <a:lnTo>
                  <a:pt x="23812" y="238125"/>
                </a:lnTo>
                <a:cubicBezTo>
                  <a:pt x="10666" y="238125"/>
                  <a:pt x="0" y="227459"/>
                  <a:pt x="0" y="214313"/>
                </a:cubicBezTo>
                <a:lnTo>
                  <a:pt x="0" y="39688"/>
                </a:lnTo>
                <a:cubicBezTo>
                  <a:pt x="0" y="26541"/>
                  <a:pt x="10666" y="15875"/>
                  <a:pt x="23812" y="15875"/>
                </a:cubicBezTo>
                <a:lnTo>
                  <a:pt x="41275" y="15875"/>
                </a:lnTo>
                <a:cubicBezTo>
                  <a:pt x="66427" y="15875"/>
                  <a:pt x="91331" y="20836"/>
                  <a:pt x="114548" y="30510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6" name="Text 3"/>
          <p:cNvSpPr/>
          <p:nvPr/>
        </p:nvSpPr>
        <p:spPr>
          <a:xfrm>
            <a:off x="660400" y="3560792"/>
            <a:ext cx="492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Read: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symbol under the current head position.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4162245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8" name="Text 5"/>
          <p:cNvSpPr/>
          <p:nvPr/>
        </p:nvSpPr>
        <p:spPr>
          <a:xfrm>
            <a:off x="654050" y="4114800"/>
            <a:ext cx="5321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Decide: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 a `switch-case` to determine the next action based on the current state and symbol.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77603" y="48672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8058" y="175220"/>
                </a:moveTo>
                <a:cubicBezTo>
                  <a:pt x="20092" y="167977"/>
                  <a:pt x="23912" y="161379"/>
                  <a:pt x="29270" y="156021"/>
                </a:cubicBezTo>
                <a:lnTo>
                  <a:pt x="119162" y="66129"/>
                </a:lnTo>
                <a:lnTo>
                  <a:pt x="135979" y="49312"/>
                </a:lnTo>
                <a:cubicBezTo>
                  <a:pt x="144214" y="57547"/>
                  <a:pt x="161429" y="74761"/>
                  <a:pt x="187573" y="100905"/>
                </a:cubicBezTo>
                <a:lnTo>
                  <a:pt x="204391" y="117723"/>
                </a:lnTo>
                <a:lnTo>
                  <a:pt x="187573" y="134541"/>
                </a:lnTo>
                <a:lnTo>
                  <a:pt x="97681" y="224433"/>
                </a:lnTo>
                <a:cubicBezTo>
                  <a:pt x="92373" y="229741"/>
                  <a:pt x="85725" y="233611"/>
                  <a:pt x="78482" y="235645"/>
                </a:cubicBezTo>
                <a:lnTo>
                  <a:pt x="15081" y="253305"/>
                </a:lnTo>
                <a:cubicBezTo>
                  <a:pt x="10964" y="254446"/>
                  <a:pt x="6499" y="253305"/>
                  <a:pt x="3473" y="250230"/>
                </a:cubicBezTo>
                <a:cubicBezTo>
                  <a:pt x="446" y="247154"/>
                  <a:pt x="-695" y="242739"/>
                  <a:pt x="446" y="238621"/>
                </a:cubicBezTo>
                <a:lnTo>
                  <a:pt x="18058" y="175220"/>
                </a:lnTo>
                <a:close/>
                <a:moveTo>
                  <a:pt x="45641" y="173385"/>
                </a:moveTo>
                <a:cubicBezTo>
                  <a:pt x="43458" y="175716"/>
                  <a:pt x="41870" y="178544"/>
                  <a:pt x="41027" y="181620"/>
                </a:cubicBezTo>
                <a:lnTo>
                  <a:pt x="29071" y="224730"/>
                </a:lnTo>
                <a:lnTo>
                  <a:pt x="72182" y="212775"/>
                </a:lnTo>
                <a:cubicBezTo>
                  <a:pt x="75357" y="211882"/>
                  <a:pt x="78234" y="210245"/>
                  <a:pt x="80615" y="207963"/>
                </a:cubicBezTo>
                <a:lnTo>
                  <a:pt x="45591" y="173385"/>
                </a:lnTo>
                <a:close/>
                <a:moveTo>
                  <a:pt x="221258" y="100905"/>
                </a:moveTo>
                <a:cubicBezTo>
                  <a:pt x="213023" y="92670"/>
                  <a:pt x="195808" y="75456"/>
                  <a:pt x="169664" y="49312"/>
                </a:cubicBezTo>
                <a:lnTo>
                  <a:pt x="152797" y="32494"/>
                </a:lnTo>
                <a:cubicBezTo>
                  <a:pt x="165943" y="19348"/>
                  <a:pt x="173335" y="11956"/>
                  <a:pt x="175071" y="10220"/>
                </a:cubicBezTo>
                <a:cubicBezTo>
                  <a:pt x="181769" y="3473"/>
                  <a:pt x="190897" y="-298"/>
                  <a:pt x="200422" y="-298"/>
                </a:cubicBezTo>
                <a:cubicBezTo>
                  <a:pt x="209947" y="-298"/>
                  <a:pt x="219075" y="3473"/>
                  <a:pt x="225772" y="10220"/>
                </a:cubicBezTo>
                <a:lnTo>
                  <a:pt x="243483" y="27930"/>
                </a:lnTo>
                <a:cubicBezTo>
                  <a:pt x="250230" y="34677"/>
                  <a:pt x="254000" y="43805"/>
                  <a:pt x="254000" y="53280"/>
                </a:cubicBezTo>
                <a:cubicBezTo>
                  <a:pt x="254000" y="62756"/>
                  <a:pt x="250230" y="71934"/>
                  <a:pt x="243483" y="78631"/>
                </a:cubicBezTo>
                <a:cubicBezTo>
                  <a:pt x="241746" y="80367"/>
                  <a:pt x="234355" y="87759"/>
                  <a:pt x="221208" y="100905"/>
                </a:cubicBezTo>
                <a:close/>
              </a:path>
            </a:pathLst>
          </a:custGeom>
          <a:solidFill>
            <a:srgbClr val="42A5F5"/>
          </a:solidFill>
          <a:ln/>
        </p:spPr>
      </p:sp>
      <p:sp>
        <p:nvSpPr>
          <p:cNvPr id="10" name="Text 7"/>
          <p:cNvSpPr/>
          <p:nvPr/>
        </p:nvSpPr>
        <p:spPr>
          <a:xfrm>
            <a:off x="660400" y="4816415"/>
            <a:ext cx="5321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Act: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Transition state, write a new symbol (if needed), and move the head right.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0" y="1092200"/>
            <a:ext cx="5842000" cy="4673600"/>
          </a:xfrm>
          <a:custGeom>
            <a:avLst/>
            <a:gdLst/>
            <a:ahLst/>
            <a:cxnLst/>
            <a:rect l="l" t="t" r="r" b="b"/>
            <a:pathLst>
              <a:path w="5842000" h="4673600">
                <a:moveTo>
                  <a:pt x="101604" y="0"/>
                </a:moveTo>
                <a:lnTo>
                  <a:pt x="5740396" y="0"/>
                </a:lnTo>
                <a:cubicBezTo>
                  <a:pt x="5796510" y="0"/>
                  <a:pt x="5842000" y="45490"/>
                  <a:pt x="5842000" y="101604"/>
                </a:cubicBezTo>
                <a:lnTo>
                  <a:pt x="5842000" y="4571996"/>
                </a:lnTo>
                <a:cubicBezTo>
                  <a:pt x="5842000" y="4628110"/>
                  <a:pt x="5796510" y="4673600"/>
                  <a:pt x="5740396" y="4673600"/>
                </a:cubicBezTo>
                <a:lnTo>
                  <a:pt x="101604" y="4673600"/>
                </a:lnTo>
                <a:cubicBezTo>
                  <a:pt x="45490" y="4673600"/>
                  <a:pt x="0" y="4628110"/>
                  <a:pt x="0" y="45719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33333"/>
          </a:solidFill>
          <a:ln/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00800" y="1409700"/>
            <a:ext cx="4390231" cy="402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(tm.current_state != Q_ACCEPT) { char symbol = tm.tape[tm.head_position]; switch (tm.current_state) 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 case Q_SCAN: if (symbol == BLANK) 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 tm.current_state = Q_ACCEPT; } else if (symbol == tm.target_char) 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tm.current_state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Q_FOUND; 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else {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tm.head_position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++; 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break; // ... other cases 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930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Inside the `switch-case`: State Transitions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168400" y="25908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`switch` statement on `tm.current_state` is where the machine's logic is defined. Each `case` block directly implements the transition rules from the state diagram.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05200"/>
            <a:ext cx="3759200" cy="1422400"/>
          </a:xfrm>
          <a:custGeom>
            <a:avLst/>
            <a:gdLst/>
            <a:ahLst/>
            <a:cxnLst/>
            <a:rect l="l" t="t" r="r" b="b"/>
            <a:pathLst>
              <a:path w="3759200" h="14224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1320798"/>
                </a:lnTo>
                <a:cubicBezTo>
                  <a:pt x="3759200" y="1376911"/>
                  <a:pt x="3713711" y="1422400"/>
                  <a:pt x="3657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06400" y="36576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Q_SCAN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6400" y="3962400"/>
            <a:ext cx="3454400" cy="812800"/>
          </a:xfrm>
          <a:custGeom>
            <a:avLst/>
            <a:gdLst/>
            <a:ahLst/>
            <a:cxnLst/>
            <a:rect l="l" t="t" r="r" b="b"/>
            <a:pathLst>
              <a:path w="3454400" h="812800">
                <a:moveTo>
                  <a:pt x="50800" y="0"/>
                </a:moveTo>
                <a:lnTo>
                  <a:pt x="3403600" y="0"/>
                </a:lnTo>
                <a:cubicBezTo>
                  <a:pt x="3431637" y="0"/>
                  <a:pt x="3454400" y="22763"/>
                  <a:pt x="3454400" y="50800"/>
                </a:cubicBezTo>
                <a:lnTo>
                  <a:pt x="3454400" y="762000"/>
                </a:lnTo>
                <a:cubicBezTo>
                  <a:pt x="3454400" y="790037"/>
                  <a:pt x="3431637" y="812800"/>
                  <a:pt x="34036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8" name="Text 5"/>
          <p:cNvSpPr/>
          <p:nvPr/>
        </p:nvSpPr>
        <p:spPr>
          <a:xfrm>
            <a:off x="406400" y="3962400"/>
            <a:ext cx="3530600" cy="8128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(symbol == BLANK) → Q_ACCEPT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 if (symbol == target) → Q_FOUND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 → head++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16400" y="3505200"/>
            <a:ext cx="3759200" cy="1422400"/>
          </a:xfrm>
          <a:custGeom>
            <a:avLst/>
            <a:gdLst/>
            <a:ahLst/>
            <a:cxnLst/>
            <a:rect l="l" t="t" r="r" b="b"/>
            <a:pathLst>
              <a:path w="3759200" h="14224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1320798"/>
                </a:lnTo>
                <a:cubicBezTo>
                  <a:pt x="3759200" y="1376911"/>
                  <a:pt x="3713711" y="1422400"/>
                  <a:pt x="3657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4368800" y="36576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Q_FOUND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368800" y="3962400"/>
            <a:ext cx="3454400" cy="812800"/>
          </a:xfrm>
          <a:custGeom>
            <a:avLst/>
            <a:gdLst/>
            <a:ahLst/>
            <a:cxnLst/>
            <a:rect l="l" t="t" r="r" b="b"/>
            <a:pathLst>
              <a:path w="3454400" h="812800">
                <a:moveTo>
                  <a:pt x="50800" y="0"/>
                </a:moveTo>
                <a:lnTo>
                  <a:pt x="3403600" y="0"/>
                </a:lnTo>
                <a:cubicBezTo>
                  <a:pt x="3431637" y="0"/>
                  <a:pt x="3454400" y="22763"/>
                  <a:pt x="3454400" y="50800"/>
                </a:cubicBezTo>
                <a:lnTo>
                  <a:pt x="3454400" y="762000"/>
                </a:lnTo>
                <a:cubicBezTo>
                  <a:pt x="3454400" y="790037"/>
                  <a:pt x="3431637" y="812800"/>
                  <a:pt x="34036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2" name="Text 9"/>
          <p:cNvSpPr/>
          <p:nvPr/>
        </p:nvSpPr>
        <p:spPr>
          <a:xfrm>
            <a:off x="4368800" y="3962400"/>
            <a:ext cx="3530600" cy="8128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tm.count++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tm.tape[head] = '*'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tm.current_state = Q_CONTINUE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78800" y="3505200"/>
            <a:ext cx="3759200" cy="1422400"/>
          </a:xfrm>
          <a:custGeom>
            <a:avLst/>
            <a:gdLst/>
            <a:ahLst/>
            <a:cxnLst/>
            <a:rect l="l" t="t" r="r" b="b"/>
            <a:pathLst>
              <a:path w="3759200" h="14224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1320798"/>
                </a:lnTo>
                <a:cubicBezTo>
                  <a:pt x="3759200" y="1376911"/>
                  <a:pt x="3713711" y="1422400"/>
                  <a:pt x="3657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B1CEEB">
              <a:alpha val="3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331200" y="36576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Q_CONTINUE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331200" y="3962400"/>
            <a:ext cx="3454400" cy="609600"/>
          </a:xfrm>
          <a:custGeom>
            <a:avLst/>
            <a:gdLst/>
            <a:ahLst/>
            <a:cxnLst/>
            <a:rect l="l" t="t" r="r" b="b"/>
            <a:pathLst>
              <a:path w="3454400" h="609600">
                <a:moveTo>
                  <a:pt x="50798" y="0"/>
                </a:moveTo>
                <a:lnTo>
                  <a:pt x="3403602" y="0"/>
                </a:lnTo>
                <a:cubicBezTo>
                  <a:pt x="3431657" y="0"/>
                  <a:pt x="3454400" y="22743"/>
                  <a:pt x="3454400" y="50798"/>
                </a:cubicBezTo>
                <a:lnTo>
                  <a:pt x="3454400" y="558802"/>
                </a:lnTo>
                <a:cubicBezTo>
                  <a:pt x="3454400" y="586857"/>
                  <a:pt x="3431657" y="609600"/>
                  <a:pt x="3403602" y="609600"/>
                </a:cubicBezTo>
                <a:lnTo>
                  <a:pt x="50798" y="609600"/>
                </a:lnTo>
                <a:cubicBezTo>
                  <a:pt x="22743" y="609600"/>
                  <a:pt x="0" y="586857"/>
                  <a:pt x="0" y="558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6" name="Text 13"/>
          <p:cNvSpPr/>
          <p:nvPr/>
        </p:nvSpPr>
        <p:spPr>
          <a:xfrm>
            <a:off x="8331200" y="3962400"/>
            <a:ext cx="3530600" cy="6096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tm.head_position++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tm.current_state = Q_SCAN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52E8"/>
      </a:accent1>
      <a:accent2>
        <a:srgbClr val="49B2FE"/>
      </a:accent2>
      <a:accent3>
        <a:srgbClr val="95D7F9"/>
      </a:accent3>
      <a:accent4>
        <a:srgbClr val="91B1F1"/>
      </a:accent4>
      <a:accent5>
        <a:srgbClr val="4882F4"/>
      </a:accent5>
      <a:accent6>
        <a:srgbClr val="DBD8F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1427</Words>
  <Application>Microsoft Office PowerPoint</Application>
  <PresentationFormat>Widescreen</PresentationFormat>
  <Paragraphs>176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Poppins</vt:lpstr>
      <vt:lpstr>Arial</vt:lpstr>
      <vt:lpstr>MiSans</vt:lpstr>
      <vt:lpstr>Noto Sans SC</vt:lpstr>
      <vt:lpstr>Calibri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Turing Machine Simulator in C</dc:title>
  <dc:subject>Turing Machine Simulator in C</dc:subject>
  <dc:creator>Kimi</dc:creator>
  <cp:lastModifiedBy>Yooo Gazii</cp:lastModifiedBy>
  <cp:revision>4</cp:revision>
  <dcterms:created xsi:type="dcterms:W3CDTF">2025-12-18T18:09:16Z</dcterms:created>
  <dcterms:modified xsi:type="dcterms:W3CDTF">2025-12-18T19:22:41Z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{"Label":"Turing Machine Simulator in C","ContentProducer":"001191110108MACG2KBH8F10000","ProduceID":"d523s3t3v89uqco63tmg","ReservedCode1":"","ContentPropagator":"001191110108MACG2KBH8F20000","PropagateID":"d523s3t3v89uqco63tmg","ReservedCode2":""}</vt:lpwstr>
  </property>
</Properties>
</file>